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96"/>
  </p:notesMasterIdLst>
  <p:handoutMasterIdLst>
    <p:handoutMasterId r:id="rId97"/>
  </p:handoutMasterIdLst>
  <p:sldIdLst>
    <p:sldId id="274" r:id="rId3"/>
    <p:sldId id="441" r:id="rId4"/>
    <p:sldId id="601" r:id="rId5"/>
    <p:sldId id="442" r:id="rId6"/>
    <p:sldId id="444" r:id="rId7"/>
    <p:sldId id="599" r:id="rId8"/>
    <p:sldId id="600" r:id="rId9"/>
    <p:sldId id="451" r:id="rId10"/>
    <p:sldId id="554" r:id="rId11"/>
    <p:sldId id="555" r:id="rId12"/>
    <p:sldId id="556" r:id="rId13"/>
    <p:sldId id="557" r:id="rId14"/>
    <p:sldId id="568" r:id="rId15"/>
    <p:sldId id="558" r:id="rId16"/>
    <p:sldId id="491" r:id="rId17"/>
    <p:sldId id="493" r:id="rId18"/>
    <p:sldId id="494" r:id="rId19"/>
    <p:sldId id="496" r:id="rId20"/>
    <p:sldId id="497" r:id="rId21"/>
    <p:sldId id="499" r:id="rId22"/>
    <p:sldId id="502" r:id="rId23"/>
    <p:sldId id="503" r:id="rId24"/>
    <p:sldId id="504" r:id="rId25"/>
    <p:sldId id="571" r:id="rId26"/>
    <p:sldId id="505" r:id="rId27"/>
    <p:sldId id="507" r:id="rId28"/>
    <p:sldId id="606" r:id="rId29"/>
    <p:sldId id="569" r:id="rId30"/>
    <p:sldId id="570" r:id="rId31"/>
    <p:sldId id="509" r:id="rId32"/>
    <p:sldId id="510" r:id="rId33"/>
    <p:sldId id="511" r:id="rId34"/>
    <p:sldId id="512" r:id="rId35"/>
    <p:sldId id="513" r:id="rId36"/>
    <p:sldId id="514" r:id="rId37"/>
    <p:sldId id="515" r:id="rId38"/>
    <p:sldId id="516" r:id="rId39"/>
    <p:sldId id="517" r:id="rId40"/>
    <p:sldId id="520" r:id="rId41"/>
    <p:sldId id="559" r:id="rId42"/>
    <p:sldId id="560" r:id="rId43"/>
    <p:sldId id="561" r:id="rId44"/>
    <p:sldId id="562" r:id="rId45"/>
    <p:sldId id="525" r:id="rId46"/>
    <p:sldId id="526" r:id="rId47"/>
    <p:sldId id="532" r:id="rId48"/>
    <p:sldId id="533" r:id="rId49"/>
    <p:sldId id="534" r:id="rId50"/>
    <p:sldId id="536" r:id="rId51"/>
    <p:sldId id="535" r:id="rId52"/>
    <p:sldId id="537" r:id="rId53"/>
    <p:sldId id="563" r:id="rId54"/>
    <p:sldId id="565" r:id="rId55"/>
    <p:sldId id="541" r:id="rId56"/>
    <p:sldId id="542" r:id="rId57"/>
    <p:sldId id="543" r:id="rId58"/>
    <p:sldId id="544" r:id="rId59"/>
    <p:sldId id="545" r:id="rId60"/>
    <p:sldId id="572" r:id="rId61"/>
    <p:sldId id="573" r:id="rId62"/>
    <p:sldId id="574" r:id="rId63"/>
    <p:sldId id="575" r:id="rId64"/>
    <p:sldId id="576" r:id="rId65"/>
    <p:sldId id="577" r:id="rId66"/>
    <p:sldId id="578" r:id="rId67"/>
    <p:sldId id="579" r:id="rId68"/>
    <p:sldId id="580" r:id="rId69"/>
    <p:sldId id="581" r:id="rId70"/>
    <p:sldId id="582" r:id="rId71"/>
    <p:sldId id="583" r:id="rId72"/>
    <p:sldId id="584" r:id="rId73"/>
    <p:sldId id="585" r:id="rId74"/>
    <p:sldId id="586" r:id="rId75"/>
    <p:sldId id="587" r:id="rId76"/>
    <p:sldId id="588" r:id="rId77"/>
    <p:sldId id="589" r:id="rId78"/>
    <p:sldId id="590" r:id="rId79"/>
    <p:sldId id="591" r:id="rId80"/>
    <p:sldId id="592" r:id="rId81"/>
    <p:sldId id="593" r:id="rId82"/>
    <p:sldId id="594" r:id="rId83"/>
    <p:sldId id="595" r:id="rId84"/>
    <p:sldId id="596" r:id="rId85"/>
    <p:sldId id="597" r:id="rId86"/>
    <p:sldId id="598" r:id="rId87"/>
    <p:sldId id="602" r:id="rId88"/>
    <p:sldId id="603" r:id="rId89"/>
    <p:sldId id="604" r:id="rId90"/>
    <p:sldId id="605" r:id="rId91"/>
    <p:sldId id="551" r:id="rId92"/>
    <p:sldId id="566" r:id="rId93"/>
    <p:sldId id="439" r:id="rId94"/>
    <p:sldId id="440" r:id="rId9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A22E"/>
    <a:srgbClr val="FBEEDC"/>
    <a:srgbClr val="F2B254"/>
    <a:srgbClr val="663606"/>
    <a:srgbClr val="FBEEC9"/>
    <a:srgbClr val="603A14"/>
    <a:srgbClr val="FFFFFF"/>
    <a:srgbClr val="F8DC9E"/>
    <a:srgbClr val="E85C0E"/>
    <a:srgbClr val="BAB398"/>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12" autoAdjust="0"/>
    <p:restoredTop sz="94590" autoAdjust="0"/>
  </p:normalViewPr>
  <p:slideViewPr>
    <p:cSldViewPr>
      <p:cViewPr>
        <p:scale>
          <a:sx n="66" d="100"/>
          <a:sy n="66" d="100"/>
        </p:scale>
        <p:origin x="-690" y="-210"/>
      </p:cViewPr>
      <p:guideLst>
        <p:guide orient="horz" pos="2160"/>
        <p:guide pos="3839"/>
      </p:guideLst>
    </p:cSldViewPr>
  </p:slideViewPr>
  <p:outlineViewPr>
    <p:cViewPr>
      <p:scale>
        <a:sx n="33" d="100"/>
        <a:sy n="33" d="100"/>
      </p:scale>
      <p:origin x="0" y="37974"/>
    </p:cViewPr>
    <p:sldLst>
      <p:sld r:id="rId1" collapse="1"/>
    </p:sldLst>
  </p:outlineViewPr>
  <p:notesTextViewPr>
    <p:cViewPr>
      <p:scale>
        <a:sx n="1" d="1"/>
        <a:sy n="1" d="1"/>
      </p:scale>
      <p:origin x="0" y="0"/>
    </p:cViewPr>
  </p:notesTextViewPr>
  <p:sorterViewPr>
    <p:cViewPr>
      <p:scale>
        <a:sx n="200" d="100"/>
        <a:sy n="200" d="100"/>
      </p:scale>
      <p:origin x="0" y="95478"/>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_rels/viewProps.xml.rels><?xml version="1.0" encoding="UTF-8" standalone="yes"?>
<Relationships xmlns="http://schemas.openxmlformats.org/package/2006/relationships"><Relationship Id="rId1" Type="http://schemas.openxmlformats.org/officeDocument/2006/relationships/slide" Target="slides/slide69.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2B2BA5FF-E97C-4763-852C-F00E8D469A4E}" type="datetimeFigureOut">
              <a:rPr lang="en-US" smtClean="0"/>
              <a:t>3/16/2015</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AABE5A93-BC49-4C30-B338-AC0BEA5CEDCD}" type="datetimeFigureOut">
              <a:rPr lang="en-US" smtClean="0"/>
              <a:t>3/16/2015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smtClean="0"/>
              <a:t>© Software University Foundation – </a:t>
            </a:r>
            <a:r>
              <a:rPr lang="en-US" sz="1000" u="sng" dirty="0" smtClean="0">
                <a:hlinkClick r:id="rId2"/>
              </a:rPr>
              <a:t>http://softuni.org</a:t>
            </a:r>
            <a:endParaRPr lang="en-US" sz="1000" dirty="0" smtClean="0"/>
          </a:p>
          <a:p>
            <a:r>
              <a:rPr lang="en-US" sz="1000" dirty="0" smtClean="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lang="en-US" sz="1000" dirty="0"/>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smtClean="0"/>
              <a:t>© Software University Foundation – http://softuni.org This work is licensed under the Creative Commons Attribution-NonCommercial-ShareAlike license.</a:t>
            </a:r>
            <a:endParaRPr lang="en-US" dirty="0"/>
          </a:p>
        </p:txBody>
      </p:sp>
      <p:sp>
        <p:nvSpPr>
          <p:cNvPr id="6" name="Rectangle 7"/>
          <p:cNvSpPr>
            <a:spLocks noGrp="1" noChangeArrowheads="1"/>
          </p:cNvSpPr>
          <p:nvPr>
            <p:ph type="sldNum" sz="quarter" idx="5"/>
          </p:nvPr>
        </p:nvSpPr>
        <p:spPr>
          <a:ln/>
        </p:spPr>
        <p:txBody>
          <a:bodyPr/>
          <a:lstStyle/>
          <a:p>
            <a:fld id="{3CCD18EA-B713-4406-B529-E52DA29F3248}" type="slidenum">
              <a:rPr lang="en-US"/>
              <a:pPr/>
              <a:t>15</a:t>
            </a:fld>
            <a:r>
              <a:rPr lang="en-US" dirty="0"/>
              <a:t>##</a:t>
            </a:r>
          </a:p>
        </p:txBody>
      </p:sp>
      <p:sp>
        <p:nvSpPr>
          <p:cNvPr id="531458" name="Rectangle 2"/>
          <p:cNvSpPr>
            <a:spLocks noGrp="1" noRot="1" noChangeAspect="1" noChangeArrowheads="1" noTextEdit="1"/>
          </p:cNvSpPr>
          <p:nvPr>
            <p:ph type="sldImg"/>
          </p:nvPr>
        </p:nvSpPr>
        <p:spPr>
          <a:xfrm>
            <a:off x="382588" y="685800"/>
            <a:ext cx="6092825" cy="3429000"/>
          </a:xfrm>
          <a:ln/>
        </p:spPr>
      </p:sp>
      <p:sp>
        <p:nvSpPr>
          <p:cNvPr id="531459"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643580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smtClean="0"/>
              <a:t>© Software University Foundation – http://softuni.org This work is licensed under the Creative Commons Attribution-NonCommercial-ShareAlike license.</a:t>
            </a:r>
            <a:endParaRPr lang="en-US" dirty="0"/>
          </a:p>
        </p:txBody>
      </p:sp>
      <p:sp>
        <p:nvSpPr>
          <p:cNvPr id="6" name="Rectangle 7"/>
          <p:cNvSpPr>
            <a:spLocks noGrp="1" noChangeArrowheads="1"/>
          </p:cNvSpPr>
          <p:nvPr>
            <p:ph type="sldNum" sz="quarter" idx="5"/>
          </p:nvPr>
        </p:nvSpPr>
        <p:spPr>
          <a:ln/>
        </p:spPr>
        <p:txBody>
          <a:bodyPr/>
          <a:lstStyle/>
          <a:p>
            <a:fld id="{20370948-A2CF-4454-B1BF-E194BF1A26BC}" type="slidenum">
              <a:rPr lang="en-US"/>
              <a:pPr/>
              <a:t>18</a:t>
            </a:fld>
            <a:r>
              <a:rPr lang="en-US" dirty="0"/>
              <a:t>##</a:t>
            </a:r>
          </a:p>
        </p:txBody>
      </p:sp>
      <p:sp>
        <p:nvSpPr>
          <p:cNvPr id="442370" name="Rectangle 2"/>
          <p:cNvSpPr>
            <a:spLocks noGrp="1" noRot="1" noChangeAspect="1" noChangeArrowheads="1" noTextEdit="1"/>
          </p:cNvSpPr>
          <p:nvPr>
            <p:ph type="sldImg"/>
          </p:nvPr>
        </p:nvSpPr>
        <p:spPr>
          <a:xfrm>
            <a:off x="382588" y="685800"/>
            <a:ext cx="6092825" cy="3429000"/>
          </a:xfrm>
          <a:ln/>
        </p:spPr>
      </p:sp>
      <p:sp>
        <p:nvSpPr>
          <p:cNvPr id="44237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436356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smtClean="0"/>
              <a:t>© Software University Foundation – http://softuni.org This work is licensed under the Creative Commons Attribution-NonCommercial-ShareAlike license.</a:t>
            </a:r>
            <a:endParaRPr lang="en-US" dirty="0"/>
          </a:p>
        </p:txBody>
      </p:sp>
      <p:sp>
        <p:nvSpPr>
          <p:cNvPr id="6" name="Rectangle 7"/>
          <p:cNvSpPr>
            <a:spLocks noGrp="1" noChangeArrowheads="1"/>
          </p:cNvSpPr>
          <p:nvPr>
            <p:ph type="sldNum" sz="quarter" idx="5"/>
          </p:nvPr>
        </p:nvSpPr>
        <p:spPr>
          <a:ln/>
        </p:spPr>
        <p:txBody>
          <a:bodyPr/>
          <a:lstStyle/>
          <a:p>
            <a:fld id="{4BAD9E49-ED08-48C3-903D-27238F8ECD77}" type="slidenum">
              <a:rPr lang="en-US"/>
              <a:pPr/>
              <a:t>25</a:t>
            </a:fld>
            <a:r>
              <a:rPr lang="en-US" dirty="0"/>
              <a:t>##</a:t>
            </a:r>
          </a:p>
        </p:txBody>
      </p:sp>
      <p:sp>
        <p:nvSpPr>
          <p:cNvPr id="581634" name="Rectangle 2"/>
          <p:cNvSpPr>
            <a:spLocks noGrp="1" noRot="1" noChangeAspect="1" noChangeArrowheads="1" noTextEdit="1"/>
          </p:cNvSpPr>
          <p:nvPr>
            <p:ph type="sldImg"/>
          </p:nvPr>
        </p:nvSpPr>
        <p:spPr>
          <a:xfrm>
            <a:off x="382588" y="685800"/>
            <a:ext cx="6092825" cy="3429000"/>
          </a:xfrm>
          <a:ln/>
        </p:spPr>
      </p:sp>
      <p:sp>
        <p:nvSpPr>
          <p:cNvPr id="58163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55247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37</a:t>
            </a:fld>
            <a:endParaRPr lang="en-US" dirty="0"/>
          </a:p>
        </p:txBody>
      </p:sp>
      <p:sp>
        <p:nvSpPr>
          <p:cNvPr id="5" name="Footer Placeholder 4"/>
          <p:cNvSpPr>
            <a:spLocks noGrp="1"/>
          </p:cNvSpPr>
          <p:nvPr>
            <p:ph type="ftr" sz="quarter" idx="11"/>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Tree>
    <p:extLst>
      <p:ext uri="{BB962C8B-B14F-4D97-AF65-F5344CB8AC3E}">
        <p14:creationId xmlns:p14="http://schemas.microsoft.com/office/powerpoint/2010/main" val="1873856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45</a:t>
            </a:fld>
            <a:endParaRPr lang="en-US" dirty="0"/>
          </a:p>
        </p:txBody>
      </p:sp>
    </p:spTree>
    <p:extLst>
      <p:ext uri="{BB962C8B-B14F-4D97-AF65-F5344CB8AC3E}">
        <p14:creationId xmlns:p14="http://schemas.microsoft.com/office/powerpoint/2010/main" val="364134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53</a:t>
            </a:fld>
            <a:endParaRPr lang="en-US" dirty="0"/>
          </a:p>
        </p:txBody>
      </p:sp>
    </p:spTree>
    <p:extLst>
      <p:ext uri="{BB962C8B-B14F-4D97-AF65-F5344CB8AC3E}">
        <p14:creationId xmlns:p14="http://schemas.microsoft.com/office/powerpoint/2010/main" val="1110831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smtClean="0"/>
              <a:t>© Software University Foundation – http://softuni.org This work is licensed under the Creative Commons Attribution-NonCommercial-ShareAlike license.</a:t>
            </a:r>
            <a:endParaRPr lang="en-US" dirty="0"/>
          </a:p>
        </p:txBody>
      </p:sp>
      <p:sp>
        <p:nvSpPr>
          <p:cNvPr id="6" name="Rectangle 7"/>
          <p:cNvSpPr>
            <a:spLocks noGrp="1" noChangeArrowheads="1"/>
          </p:cNvSpPr>
          <p:nvPr>
            <p:ph type="sldNum" sz="quarter" idx="5"/>
          </p:nvPr>
        </p:nvSpPr>
        <p:spPr>
          <a:ln/>
        </p:spPr>
        <p:txBody>
          <a:bodyPr/>
          <a:lstStyle/>
          <a:p>
            <a:fld id="{B1C7565E-DDDC-426D-8B7D-F956FBEF309F}" type="slidenum">
              <a:rPr lang="en-US"/>
              <a:pPr/>
              <a:t>86</a:t>
            </a:fld>
            <a:r>
              <a:rPr lang="en-US" dirty="0"/>
              <a:t>##</a:t>
            </a:r>
          </a:p>
        </p:txBody>
      </p:sp>
      <p:sp>
        <p:nvSpPr>
          <p:cNvPr id="431106" name="Rectangle 2"/>
          <p:cNvSpPr>
            <a:spLocks noGrp="1" noRot="1" noChangeAspect="1" noChangeArrowheads="1" noTextEdit="1"/>
          </p:cNvSpPr>
          <p:nvPr>
            <p:ph type="sldImg"/>
          </p:nvPr>
        </p:nvSpPr>
        <p:spPr>
          <a:xfrm>
            <a:off x="382588" y="685800"/>
            <a:ext cx="6092825" cy="3429000"/>
          </a:xfrm>
          <a:ln/>
        </p:spPr>
      </p:sp>
      <p:sp>
        <p:nvSpPr>
          <p:cNvPr id="43110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540876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87</a:t>
            </a:fld>
            <a:endParaRPr lang="en-US" dirty="0"/>
          </a:p>
        </p:txBody>
      </p:sp>
    </p:spTree>
    <p:extLst>
      <p:ext uri="{BB962C8B-B14F-4D97-AF65-F5344CB8AC3E}">
        <p14:creationId xmlns:p14="http://schemas.microsoft.com/office/powerpoint/2010/main" val="2969411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90</a:t>
            </a:fld>
            <a:endParaRPr lang="en-US" dirty="0"/>
          </a:p>
        </p:txBody>
      </p:sp>
    </p:spTree>
    <p:extLst>
      <p:ext uri="{BB962C8B-B14F-4D97-AF65-F5344CB8AC3E}">
        <p14:creationId xmlns:p14="http://schemas.microsoft.com/office/powerpoint/2010/main" val="3982214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91</a:t>
            </a:fld>
            <a:endParaRPr lang="en-US" dirty="0"/>
          </a:p>
        </p:txBody>
      </p:sp>
    </p:spTree>
    <p:extLst>
      <p:ext uri="{BB962C8B-B14F-4D97-AF65-F5344CB8AC3E}">
        <p14:creationId xmlns:p14="http://schemas.microsoft.com/office/powerpoint/2010/main" val="3593825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smtClean="0"/>
              <a:t>© Software University Foundation – http://softuni.org This work is licensed under the Creative Commons Attribution-NonCommercial-ShareAlike license.</a:t>
            </a:r>
            <a:endParaRPr lang="en-US" dirty="0"/>
          </a:p>
        </p:txBody>
      </p:sp>
      <p:sp>
        <p:nvSpPr>
          <p:cNvPr id="6" name="Rectangle 7"/>
          <p:cNvSpPr>
            <a:spLocks noGrp="1" noChangeArrowheads="1"/>
          </p:cNvSpPr>
          <p:nvPr>
            <p:ph type="sldNum" sz="quarter" idx="5"/>
          </p:nvPr>
        </p:nvSpPr>
        <p:spPr>
          <a:ln/>
        </p:spPr>
        <p:txBody>
          <a:bodyPr/>
          <a:lstStyle/>
          <a:p>
            <a:fld id="{2A9479A0-BDBE-4071-837B-4A4AD4FDA879}" type="slidenum">
              <a:rPr lang="en-US"/>
              <a:pPr/>
              <a:t>2</a:t>
            </a:fld>
            <a:r>
              <a:rPr lang="en-US" dirty="0"/>
              <a:t>##</a:t>
            </a:r>
          </a:p>
        </p:txBody>
      </p:sp>
      <p:sp>
        <p:nvSpPr>
          <p:cNvPr id="424962" name="Rectangle 2"/>
          <p:cNvSpPr>
            <a:spLocks noGrp="1" noRot="1" noChangeAspect="1" noChangeArrowheads="1" noTextEdit="1"/>
          </p:cNvSpPr>
          <p:nvPr>
            <p:ph type="sldImg"/>
          </p:nvPr>
        </p:nvSpPr>
        <p:spPr>
          <a:xfrm>
            <a:off x="382588" y="685800"/>
            <a:ext cx="6092825" cy="3429000"/>
          </a:xfrm>
          <a:ln/>
        </p:spPr>
      </p:sp>
      <p:sp>
        <p:nvSpPr>
          <p:cNvPr id="42496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997747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92</a:t>
            </a:fld>
            <a:endParaRPr lang="en-US" dirty="0"/>
          </a:p>
        </p:txBody>
      </p:sp>
    </p:spTree>
    <p:extLst>
      <p:ext uri="{BB962C8B-B14F-4D97-AF65-F5344CB8AC3E}">
        <p14:creationId xmlns:p14="http://schemas.microsoft.com/office/powerpoint/2010/main" val="3176167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93</a:t>
            </a:fld>
            <a:endParaRPr lang="en-US" dirty="0"/>
          </a:p>
        </p:txBody>
      </p:sp>
    </p:spTree>
    <p:extLst>
      <p:ext uri="{BB962C8B-B14F-4D97-AF65-F5344CB8AC3E}">
        <p14:creationId xmlns:p14="http://schemas.microsoft.com/office/powerpoint/2010/main" val="65178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smtClean="0"/>
              <a:t>© Software University Foundation – http://softuni.org This work is licensed under the Creative Commons Attribution-NonCommercial-ShareAlike license.</a:t>
            </a:r>
            <a:endParaRPr lang="en-US" dirty="0"/>
          </a:p>
        </p:txBody>
      </p:sp>
      <p:sp>
        <p:nvSpPr>
          <p:cNvPr id="6" name="Rectangle 7"/>
          <p:cNvSpPr>
            <a:spLocks noGrp="1" noChangeArrowheads="1"/>
          </p:cNvSpPr>
          <p:nvPr>
            <p:ph type="sldNum" sz="quarter" idx="5"/>
          </p:nvPr>
        </p:nvSpPr>
        <p:spPr>
          <a:ln/>
        </p:spPr>
        <p:txBody>
          <a:bodyPr/>
          <a:lstStyle/>
          <a:p>
            <a:fld id="{B1C7565E-DDDC-426D-8B7D-F956FBEF309F}" type="slidenum">
              <a:rPr lang="en-US"/>
              <a:pPr/>
              <a:t>3</a:t>
            </a:fld>
            <a:r>
              <a:rPr lang="en-US" dirty="0"/>
              <a:t>##</a:t>
            </a:r>
          </a:p>
        </p:txBody>
      </p:sp>
      <p:sp>
        <p:nvSpPr>
          <p:cNvPr id="431106" name="Rectangle 2"/>
          <p:cNvSpPr>
            <a:spLocks noGrp="1" noRot="1" noChangeAspect="1" noChangeArrowheads="1" noTextEdit="1"/>
          </p:cNvSpPr>
          <p:nvPr>
            <p:ph type="sldImg"/>
          </p:nvPr>
        </p:nvSpPr>
        <p:spPr>
          <a:xfrm>
            <a:off x="382588" y="685800"/>
            <a:ext cx="6092825" cy="3429000"/>
          </a:xfrm>
          <a:ln/>
        </p:spPr>
      </p:sp>
      <p:sp>
        <p:nvSpPr>
          <p:cNvPr id="43110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540876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a:t>
            </a:fld>
            <a:endParaRPr lang="en-US" dirty="0"/>
          </a:p>
        </p:txBody>
      </p:sp>
    </p:spTree>
    <p:extLst>
      <p:ext uri="{BB962C8B-B14F-4D97-AF65-F5344CB8AC3E}">
        <p14:creationId xmlns:p14="http://schemas.microsoft.com/office/powerpoint/2010/main" val="2969411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Tree>
    <p:extLst>
      <p:ext uri="{BB962C8B-B14F-4D97-AF65-F5344CB8AC3E}">
        <p14:creationId xmlns:p14="http://schemas.microsoft.com/office/powerpoint/2010/main" val="809182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166164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2664109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662360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smtClean="0"/>
              <a:t>© Software University Foundation – http://softuni.org This work is licensed under the Creative Commons Attribution-NonCommercial-ShareAlike license.</a:t>
            </a:r>
            <a:endParaRPr lang="en-US" dirty="0"/>
          </a:p>
        </p:txBody>
      </p:sp>
      <p:sp>
        <p:nvSpPr>
          <p:cNvPr id="6" name="Rectangle 7"/>
          <p:cNvSpPr>
            <a:spLocks noGrp="1" noChangeArrowheads="1"/>
          </p:cNvSpPr>
          <p:nvPr>
            <p:ph type="sldNum" sz="quarter" idx="5"/>
          </p:nvPr>
        </p:nvSpPr>
        <p:spPr>
          <a:ln/>
        </p:spPr>
        <p:txBody>
          <a:bodyPr/>
          <a:lstStyle/>
          <a:p>
            <a:fld id="{B1C7565E-DDDC-426D-8B7D-F956FBEF309F}" type="slidenum">
              <a:rPr lang="en-US"/>
              <a:pPr/>
              <a:t>13</a:t>
            </a:fld>
            <a:r>
              <a:rPr lang="en-US" dirty="0"/>
              <a:t>##</a:t>
            </a:r>
          </a:p>
        </p:txBody>
      </p:sp>
      <p:sp>
        <p:nvSpPr>
          <p:cNvPr id="431106" name="Rectangle 2"/>
          <p:cNvSpPr>
            <a:spLocks noGrp="1" noRot="1" noChangeAspect="1" noChangeArrowheads="1" noTextEdit="1"/>
          </p:cNvSpPr>
          <p:nvPr>
            <p:ph type="sldImg"/>
          </p:nvPr>
        </p:nvSpPr>
        <p:spPr>
          <a:xfrm>
            <a:off x="382588" y="685800"/>
            <a:ext cx="6092825" cy="3429000"/>
          </a:xfrm>
          <a:ln/>
        </p:spPr>
      </p:sp>
      <p:sp>
        <p:nvSpPr>
          <p:cNvPr id="43110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5408767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3/16/2015</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Slide Title</a:t>
            </a:r>
            <a:endParaRPr dirty="0"/>
          </a:p>
        </p:txBody>
      </p:sp>
      <p:pic>
        <p:nvPicPr>
          <p:cNvPr id="1026"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smtClean="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smtClean="0"/>
              <a:t>Course Web Site</a:t>
            </a:r>
            <a:endParaRPr lang="en-US" dirty="0"/>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smtClean="0">
                <a:solidFill>
                  <a:srgbClr val="603A14"/>
                </a:solidFill>
              </a:rPr>
              <a:t>?</a:t>
            </a:r>
            <a:endParaRPr lang="en-US" sz="1800" b="1" dirty="0">
              <a:solidFill>
                <a:srgbClr val="603A14"/>
              </a:solidFill>
            </a:endParaRP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smtClean="0">
                <a:solidFill>
                  <a:srgbClr val="603A14"/>
                </a:solidFill>
              </a:rPr>
              <a:t>?</a:t>
            </a:r>
            <a:endParaRPr lang="en-US" sz="2400" b="1" dirty="0">
              <a:solidFill>
                <a:srgbClr val="603A14"/>
              </a:solidFill>
            </a:endParaRP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Tree>
    <p:extLst>
      <p:ext uri="{BB962C8B-B14F-4D97-AF65-F5344CB8AC3E}">
        <p14:creationId xmlns:p14="http://schemas.microsoft.com/office/powerpoint/2010/main" val="3734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3/16/2015</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hyperlink" Target="http://creativecommons.org/licenses/by-nc-sa/4.0/" TargetMode="External"/><Relationship Id="rId7" Type="http://schemas.openxmlformats.org/officeDocument/2006/relationships/hyperlink" Target="http://thumbs.imagekind.com/member/e0efd513-821a-48e3-862b-509421fc5dcb/uploadedartwork/650X650/f8cac265-11a0-4002-a577-61c6ca8ab4cc.jp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oftuni.org/" TargetMode="External"/><Relationship Id="rId4" Type="http://schemas.openxmlformats.org/officeDocument/2006/relationships/image" Target="../media/image7.png"/><Relationship Id="rId9" Type="http://schemas.openxmlformats.org/officeDocument/2006/relationships/hyperlink" Target="http://softuni.b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hyperlink" Target="https://developer.mozilla.org/en-US/docs/Web/JavaScript/Reference/Global_Objects/Arra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hyperlink" Target="https://raw.github.com/lodash/lodash/3.3.1/lodash.j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1.xml.rels><?xml version="1.0" encoding="UTF-8" standalone="yes"?>
<Relationships xmlns="http://schemas.openxmlformats.org/package/2006/relationships"><Relationship Id="rId8" Type="http://schemas.openxmlformats.org/officeDocument/2006/relationships/hyperlink" Target="http://www.sbtech.com/" TargetMode="External"/><Relationship Id="rId13" Type="http://schemas.openxmlformats.org/officeDocument/2006/relationships/image" Target="../media/image51.png"/><Relationship Id="rId3" Type="http://schemas.openxmlformats.org/officeDocument/2006/relationships/hyperlink" Target="https://softuni.bg/courses/javascript-basics/" TargetMode="External"/><Relationship Id="rId7" Type="http://schemas.openxmlformats.org/officeDocument/2006/relationships/image" Target="../media/image48.png"/><Relationship Id="rId12" Type="http://schemas.openxmlformats.org/officeDocument/2006/relationships/hyperlink" Target="http://smartit.bg/" TargetMode="External"/><Relationship Id="rId17" Type="http://schemas.openxmlformats.org/officeDocument/2006/relationships/image" Target="../media/image53.png"/><Relationship Id="rId2" Type="http://schemas.openxmlformats.org/officeDocument/2006/relationships/notesSlide" Target="../notesSlides/notesSlide19.xml"/><Relationship Id="rId16" Type="http://schemas.openxmlformats.org/officeDocument/2006/relationships/hyperlink" Target="http://www.superhosting.bg/"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50.png"/><Relationship Id="rId5" Type="http://schemas.openxmlformats.org/officeDocument/2006/relationships/image" Target="../media/image47.jpeg"/><Relationship Id="rId15" Type="http://schemas.openxmlformats.org/officeDocument/2006/relationships/image" Target="../media/image52.png"/><Relationship Id="rId10" Type="http://schemas.openxmlformats.org/officeDocument/2006/relationships/hyperlink" Target="http://komfo.com/" TargetMode="External"/><Relationship Id="rId4" Type="http://schemas.openxmlformats.org/officeDocument/2006/relationships/hyperlink" Target="http://www.vivacom.bg/" TargetMode="External"/><Relationship Id="rId9" Type="http://schemas.openxmlformats.org/officeDocument/2006/relationships/image" Target="../media/image49.png"/><Relationship Id="rId14" Type="http://schemas.openxmlformats.org/officeDocument/2006/relationships/hyperlink" Target="http://www.softwaregroup-bg.com/"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creativecommons.org/licenses/by-nc-sa/3.0/deed.en_US" TargetMode="External"/><Relationship Id="rId5" Type="http://schemas.openxmlformats.org/officeDocument/2006/relationships/hyperlink" Target="http://telerikacademy.com/Courses/Courses/Details/173" TargetMode="External"/><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55.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4" name="Picture 2" title="Software University Foundation">
            <a:hlinkClick r:id="rId5" tooltip="Software University Foundation"/>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l="-2033" t="-11972" r="-4044" b="1048"/>
          <a:stretch/>
        </p:blipFill>
        <p:spPr bwMode="auto">
          <a:xfrm>
            <a:off x="825157" y="1887144"/>
            <a:ext cx="2172351" cy="795696"/>
          </a:xfrm>
          <a:prstGeom prst="roundRect">
            <a:avLst>
              <a:gd name="adj" fmla="val 3940"/>
            </a:avLst>
          </a:prstGeom>
          <a:solidFill>
            <a:srgbClr val="231F20">
              <a:alpha val="50000"/>
            </a:srgbClr>
          </a:solidFill>
          <a:ln>
            <a:solidFill>
              <a:schemeClr val="accent1">
                <a:lumMod val="75000"/>
                <a:alpha val="50000"/>
              </a:schemeClr>
            </a:solidFill>
          </a:ln>
        </p:spPr>
      </p:pic>
      <p:sp>
        <p:nvSpPr>
          <p:cNvPr id="50" name="Title 1"/>
          <p:cNvSpPr txBox="1">
            <a:spLocks/>
          </p:cNvSpPr>
          <p:nvPr/>
        </p:nvSpPr>
        <p:spPr>
          <a:xfrm>
            <a:off x="3275012" y="760992"/>
            <a:ext cx="8229600" cy="1524000"/>
          </a:xfrm>
          <a:prstGeom prst="rect">
            <a:avLst/>
          </a:prstGeom>
        </p:spPr>
        <p:txBody>
          <a:bodyPr vert="horz" lIns="0" tIns="0" rIns="0" bIns="0" rtlCol="0" anchor="ctr" anchorCtr="0">
            <a:normAutofit/>
          </a:bodyPr>
          <a:lstStyle>
            <a:lvl1pPr algn="r" defTabSz="1218987" rtl="0" eaLnBrk="1" latinLnBrk="0" hangingPunct="1">
              <a:lnSpc>
                <a:spcPct val="90000"/>
              </a:lnSpc>
              <a:spcBef>
                <a:spcPct val="0"/>
              </a:spcBef>
              <a:buNone/>
              <a:defRPr sz="5400" b="1" kern="1200">
                <a:solidFill>
                  <a:srgbClr val="F6D18E"/>
                </a:solidFill>
                <a:latin typeface="+mj-lt"/>
                <a:ea typeface="+mj-ea"/>
                <a:cs typeface="+mj-cs"/>
              </a:defRPr>
            </a:lvl1pPr>
          </a:lstStyle>
          <a:p>
            <a:r>
              <a:rPr lang="en-US" dirty="0" smtClean="0"/>
              <a:t>Loops, Arrays, Strings and Objects</a:t>
            </a:r>
            <a:endParaRPr lang="en-US" dirty="0"/>
          </a:p>
        </p:txBody>
      </p:sp>
      <p:sp>
        <p:nvSpPr>
          <p:cNvPr id="51" name="Subtitle 2"/>
          <p:cNvSpPr txBox="1">
            <a:spLocks/>
          </p:cNvSpPr>
          <p:nvPr/>
        </p:nvSpPr>
        <p:spPr>
          <a:xfrm>
            <a:off x="3275012" y="2286000"/>
            <a:ext cx="8229600" cy="1437605"/>
          </a:xfrm>
          <a:prstGeom prst="rect">
            <a:avLst/>
          </a:prstGeom>
        </p:spPr>
        <p:txBody>
          <a:bodyPr vert="horz" lIns="0" tIns="0" rIns="0" bIns="0" rtlCol="0">
            <a:noAutofit/>
          </a:bodyPr>
          <a:lstStyle>
            <a:lvl1pPr marL="0" indent="0" algn="r" defTabSz="1218987" rtl="0" eaLnBrk="1" latinLnBrk="0" hangingPunct="1">
              <a:lnSpc>
                <a:spcPct val="105000"/>
              </a:lnSpc>
              <a:spcBef>
                <a:spcPts val="0"/>
              </a:spcBef>
              <a:spcAft>
                <a:spcPts val="600"/>
              </a:spcAft>
              <a:buClr>
                <a:srgbClr val="F2B254"/>
              </a:buClr>
              <a:buSzPct val="100000"/>
              <a:buFont typeface="Wingdings" panose="05000000000000000000" pitchFamily="2" charset="2"/>
              <a:buNone/>
              <a:defRPr sz="4000" b="0" kern="1200" cap="none" spc="200" baseline="0">
                <a:solidFill>
                  <a:schemeClr val="accent1"/>
                </a:solidFill>
                <a:latin typeface="+mn-lt"/>
                <a:ea typeface="+mn-ea"/>
                <a:cs typeface="+mn-cs"/>
              </a:defRPr>
            </a:lvl1pPr>
            <a:lvl2pPr marL="609493" indent="0" algn="ctr"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None/>
              <a:defRPr sz="3200" b="0" kern="1200">
                <a:solidFill>
                  <a:schemeClr val="tx1">
                    <a:tint val="75000"/>
                  </a:schemeClr>
                </a:solidFill>
                <a:latin typeface="+mn-lt"/>
                <a:ea typeface="+mn-ea"/>
                <a:cs typeface="+mn-cs"/>
              </a:defRPr>
            </a:lvl2pPr>
            <a:lvl3pPr marL="1218987" indent="0" algn="ctr"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None/>
              <a:defRPr sz="3000" b="0" kern="1200">
                <a:solidFill>
                  <a:schemeClr val="tx1">
                    <a:tint val="75000"/>
                  </a:schemeClr>
                </a:solidFill>
                <a:latin typeface="+mn-lt"/>
                <a:ea typeface="+mn-ea"/>
                <a:cs typeface="+mn-cs"/>
              </a:defRPr>
            </a:lvl3pPr>
            <a:lvl4pPr marL="1828480" indent="0" algn="ctr"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None/>
              <a:defRPr sz="2800" b="0" kern="1200">
                <a:solidFill>
                  <a:schemeClr val="tx1">
                    <a:tint val="75000"/>
                  </a:schemeClr>
                </a:solidFill>
                <a:latin typeface="+mn-lt"/>
                <a:ea typeface="+mn-ea"/>
                <a:cs typeface="+mn-cs"/>
              </a:defRPr>
            </a:lvl4pPr>
            <a:lvl5pPr marL="2437972" indent="0" algn="ctr"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None/>
              <a:defRPr sz="2600" b="0" kern="1200">
                <a:solidFill>
                  <a:schemeClr val="tx1">
                    <a:tint val="75000"/>
                  </a:schemeClr>
                </a:solidFill>
                <a:latin typeface="+mn-lt"/>
                <a:ea typeface="+mn-ea"/>
                <a:cs typeface="+mn-cs"/>
              </a:defRPr>
            </a:lvl5pPr>
            <a:lvl6pPr marL="3047466"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9pPr>
          </a:lstStyle>
          <a:p>
            <a:r>
              <a:rPr lang="en-US" dirty="0" smtClean="0"/>
              <a:t>Loops, Arrays, </a:t>
            </a:r>
            <a:br>
              <a:rPr lang="en-US" dirty="0" smtClean="0"/>
            </a:br>
            <a:r>
              <a:rPr lang="en-US" dirty="0" smtClean="0"/>
              <a:t>Strings and Objects</a:t>
            </a:r>
            <a:endParaRPr lang="en-US" dirty="0"/>
          </a:p>
        </p:txBody>
      </p:sp>
      <p:pic>
        <p:nvPicPr>
          <p:cNvPr id="52" name="Picture 4" descr="spiral - &amp;#x22;The Coasters&amp;#x22;, fractal art">
            <a:hlinkClick r:id="rId7" tooltip="spiral - &quot;The Coasters&quot;, fractal art | Edward Kinnally "/>
          </p:cNvPr>
          <p:cNvPicPr>
            <a:picLocks noChangeAspect="1" noChangeArrowheads="1"/>
          </p:cNvPicPr>
          <p:nvPr/>
        </p:nvPicPr>
        <p:blipFill>
          <a:blip r:embed="rId8" cstate="screen"/>
          <a:srcRect/>
          <a:stretch>
            <a:fillRect/>
          </a:stretch>
        </p:blipFill>
        <p:spPr bwMode="auto">
          <a:xfrm>
            <a:off x="7688088" y="4430973"/>
            <a:ext cx="3816524" cy="1828800"/>
          </a:xfrm>
          <a:prstGeom prst="roundRect">
            <a:avLst>
              <a:gd name="adj" fmla="val 9375"/>
            </a:avLst>
          </a:prstGeom>
          <a:noFill/>
        </p:spPr>
      </p:pic>
      <p:sp>
        <p:nvSpPr>
          <p:cNvPr id="17" name="Text Placeholder 6"/>
          <p:cNvSpPr>
            <a:spLocks noGrp="1"/>
          </p:cNvSpPr>
          <p:nvPr>
            <p:ph type="body" sz="quarter" idx="10"/>
          </p:nvPr>
        </p:nvSpPr>
        <p:spPr>
          <a:xfrm>
            <a:off x="821982" y="4164083"/>
            <a:ext cx="3126043" cy="525135"/>
          </a:xfrm>
        </p:spPr>
        <p:txBody>
          <a:bodyPr/>
          <a:lstStyle/>
          <a:p>
            <a:r>
              <a:rPr lang="en-US" noProof="1" smtClean="0"/>
              <a:t>SoftUni Team</a:t>
            </a:r>
            <a:endParaRPr lang="en-US" noProof="1"/>
          </a:p>
        </p:txBody>
      </p:sp>
      <p:sp>
        <p:nvSpPr>
          <p:cNvPr id="18" name="Text Placeholder 7"/>
          <p:cNvSpPr>
            <a:spLocks noGrp="1"/>
          </p:cNvSpPr>
          <p:nvPr>
            <p:ph type="body" sz="quarter" idx="13"/>
          </p:nvPr>
        </p:nvSpPr>
        <p:spPr>
          <a:xfrm>
            <a:off x="821983" y="4633982"/>
            <a:ext cx="3126044" cy="444343"/>
          </a:xfrm>
        </p:spPr>
        <p:txBody>
          <a:bodyPr/>
          <a:lstStyle/>
          <a:p>
            <a:r>
              <a:rPr lang="en-US" dirty="0"/>
              <a:t>Technical </a:t>
            </a:r>
            <a:r>
              <a:rPr lang="en-US" dirty="0" smtClean="0"/>
              <a:t>Trainers</a:t>
            </a:r>
            <a:endParaRPr lang="en-US" dirty="0"/>
          </a:p>
        </p:txBody>
      </p:sp>
      <p:sp>
        <p:nvSpPr>
          <p:cNvPr id="19" name="Text Placeholder 10"/>
          <p:cNvSpPr>
            <a:spLocks noGrp="1"/>
          </p:cNvSpPr>
          <p:nvPr>
            <p:ph type="body" sz="quarter" idx="17"/>
          </p:nvPr>
        </p:nvSpPr>
        <p:spPr>
          <a:xfrm>
            <a:off x="821982" y="5039109"/>
            <a:ext cx="3126043" cy="382788"/>
          </a:xfrm>
        </p:spPr>
        <p:txBody>
          <a:bodyPr/>
          <a:lstStyle/>
          <a:p>
            <a:r>
              <a:rPr lang="en-US" sz="2000" dirty="0"/>
              <a:t>Software </a:t>
            </a:r>
            <a:r>
              <a:rPr lang="en-US" sz="2000" dirty="0" smtClean="0"/>
              <a:t>University</a:t>
            </a:r>
            <a:endParaRPr lang="en-US" sz="2000" dirty="0"/>
          </a:p>
        </p:txBody>
      </p:sp>
      <p:sp>
        <p:nvSpPr>
          <p:cNvPr id="20" name="Text Placeholder 11"/>
          <p:cNvSpPr>
            <a:spLocks noGrp="1"/>
          </p:cNvSpPr>
          <p:nvPr>
            <p:ph type="body" sz="quarter" idx="18"/>
          </p:nvPr>
        </p:nvSpPr>
        <p:spPr>
          <a:xfrm>
            <a:off x="821982" y="5379630"/>
            <a:ext cx="3126043" cy="351754"/>
          </a:xfrm>
        </p:spPr>
        <p:txBody>
          <a:bodyPr/>
          <a:lstStyle/>
          <a:p>
            <a:r>
              <a:rPr lang="en-US" sz="1800" dirty="0">
                <a:hlinkClick r:id="rId9"/>
              </a:rPr>
              <a:t>http://</a:t>
            </a:r>
            <a:r>
              <a:rPr lang="en-US" sz="1800" dirty="0" smtClean="0">
                <a:hlinkClick r:id="rId9"/>
              </a:rPr>
              <a:t>softuni.bg</a:t>
            </a:r>
            <a:endParaRPr lang="en-US" sz="1800" dirty="0"/>
          </a:p>
        </p:txBody>
      </p:sp>
    </p:spTree>
    <p:extLst>
      <p:ext uri="{BB962C8B-B14F-4D97-AF65-F5344CB8AC3E}">
        <p14:creationId xmlns:p14="http://schemas.microsoft.com/office/powerpoint/2010/main" val="3215379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lnSpc>
                <a:spcPct val="100000"/>
              </a:lnSpc>
            </a:pPr>
            <a:r>
              <a:rPr lang="en-US" b="1" dirty="0" smtClean="0">
                <a:solidFill>
                  <a:schemeClr val="tx2">
                    <a:lumMod val="75000"/>
                  </a:schemeClr>
                </a:solidFill>
                <a:latin typeface="Consolas" panose="020B0609020204030204" pitchFamily="49" charset="0"/>
                <a:cs typeface="Consolas" panose="020B0609020204030204" pitchFamily="49" charset="0"/>
              </a:rPr>
              <a:t>for-in</a:t>
            </a:r>
            <a:r>
              <a:rPr lang="en-US" dirty="0" smtClean="0">
                <a:solidFill>
                  <a:schemeClr val="accent5">
                    <a:lumMod val="20000"/>
                    <a:lumOff val="80000"/>
                  </a:schemeClr>
                </a:solidFill>
                <a:cs typeface="Consolas" panose="020B0609020204030204" pitchFamily="49" charset="0"/>
              </a:rPr>
              <a:t> </a:t>
            </a:r>
            <a:r>
              <a:rPr lang="en-US" dirty="0" smtClean="0"/>
              <a:t>loop iterates over the properties of an object</a:t>
            </a:r>
          </a:p>
          <a:p>
            <a:pPr lvl="1">
              <a:lnSpc>
                <a:spcPct val="100000"/>
              </a:lnSpc>
            </a:pPr>
            <a:r>
              <a:rPr lang="en-US" dirty="0" smtClean="0"/>
              <a:t>For arrays / strings iterates over their indices (</a:t>
            </a:r>
            <a:r>
              <a:rPr lang="en-US" b="1" dirty="0" smtClean="0">
                <a:solidFill>
                  <a:schemeClr val="tx2">
                    <a:lumMod val="75000"/>
                  </a:schemeClr>
                </a:solidFill>
                <a:latin typeface="Consolas" panose="020B0609020204030204" pitchFamily="49" charset="0"/>
                <a:cs typeface="Consolas" panose="020B0609020204030204" pitchFamily="49" charset="0"/>
              </a:rPr>
              <a:t>0</a:t>
            </a:r>
            <a:r>
              <a:rPr lang="en-US" dirty="0" smtClean="0"/>
              <a:t>…</a:t>
            </a:r>
            <a:r>
              <a:rPr lang="en-US" b="1" dirty="0" smtClean="0">
                <a:solidFill>
                  <a:schemeClr val="tx2">
                    <a:lumMod val="75000"/>
                  </a:schemeClr>
                </a:solidFill>
                <a:latin typeface="Consolas" panose="020B0609020204030204" pitchFamily="49" charset="0"/>
                <a:cs typeface="Consolas" panose="020B0609020204030204" pitchFamily="49" charset="0"/>
              </a:rPr>
              <a:t>length-1</a:t>
            </a:r>
            <a:r>
              <a:rPr lang="en-US" dirty="0" smtClean="0"/>
              <a:t>)</a:t>
            </a:r>
          </a:p>
          <a:p>
            <a:pPr lvl="1">
              <a:lnSpc>
                <a:spcPct val="100000"/>
              </a:lnSpc>
            </a:pPr>
            <a:r>
              <a:rPr lang="en-US" dirty="0" smtClean="0"/>
              <a:t>For any other object, for-in iterates over </a:t>
            </a:r>
            <a:r>
              <a:rPr lang="en-US" dirty="0" smtClean="0">
                <a:solidFill>
                  <a:schemeClr val="accent5">
                    <a:lumMod val="20000"/>
                    <a:lumOff val="80000"/>
                  </a:schemeClr>
                </a:solidFill>
              </a:rPr>
              <a:t>its properties</a:t>
            </a:r>
          </a:p>
          <a:p>
            <a:pPr>
              <a:lnSpc>
                <a:spcPct val="100000"/>
              </a:lnSpc>
            </a:pPr>
            <a:r>
              <a:rPr lang="en-US" dirty="0"/>
              <a:t>Iterating over the elements of an </a:t>
            </a:r>
            <a:r>
              <a:rPr lang="en-US" dirty="0" smtClean="0"/>
              <a:t>array / string:</a:t>
            </a:r>
            <a:endParaRPr lang="en-US" dirty="0" smtClean="0">
              <a:solidFill>
                <a:schemeClr val="accent5">
                  <a:lumMod val="20000"/>
                  <a:lumOff val="80000"/>
                </a:schemeClr>
              </a:solidFill>
            </a:endParaRPr>
          </a:p>
        </p:txBody>
      </p:sp>
      <p:sp>
        <p:nvSpPr>
          <p:cNvPr id="4" name="Title 3"/>
          <p:cNvSpPr>
            <a:spLocks noGrp="1"/>
          </p:cNvSpPr>
          <p:nvPr>
            <p:ph type="title"/>
          </p:nvPr>
        </p:nvSpPr>
        <p:spPr/>
        <p:txBody>
          <a:bodyPr/>
          <a:lstStyle/>
          <a:p>
            <a:r>
              <a:rPr lang="en-US" dirty="0" smtClean="0"/>
              <a:t>What is for-in Loop?</a:t>
            </a:r>
            <a:endParaRPr lang="en-US" dirty="0"/>
          </a:p>
        </p:txBody>
      </p:sp>
      <p:sp>
        <p:nvSpPr>
          <p:cNvPr id="6" name="Rectangle 4"/>
          <p:cNvSpPr>
            <a:spLocks noChangeArrowheads="1"/>
          </p:cNvSpPr>
          <p:nvPr/>
        </p:nvSpPr>
        <p:spPr bwMode="auto">
          <a:xfrm>
            <a:off x="760414" y="3938587"/>
            <a:ext cx="10667998" cy="246221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var arr = [10, 20, 30, 40, 50];</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for (var index in arr) { console.log(arr[index]) }</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10, 20, 30, 40, 50</a:t>
            </a:r>
          </a:p>
          <a:p>
            <a:pPr marL="0" lvl="1">
              <a:spcBef>
                <a:spcPts val="1200"/>
              </a:spcBef>
            </a:pP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var str = "welcome";</a:t>
            </a:r>
          </a:p>
          <a:p>
            <a:pPr marL="0" lvl="1"/>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for </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(var index in str) { console.log(str[index]) }</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w, e, l, c, o, m, e</a:t>
            </a:r>
          </a:p>
        </p:txBody>
      </p:sp>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Tree>
    <p:extLst>
      <p:ext uri="{BB962C8B-B14F-4D97-AF65-F5344CB8AC3E}">
        <p14:creationId xmlns:p14="http://schemas.microsoft.com/office/powerpoint/2010/main" val="4281460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Iterating over the properties of an object:</a:t>
            </a:r>
          </a:p>
          <a:p>
            <a:endParaRPr lang="en-US" dirty="0" smtClean="0"/>
          </a:p>
          <a:p>
            <a:endParaRPr lang="en-US" dirty="0" smtClean="0"/>
          </a:p>
          <a:p>
            <a:r>
              <a:rPr lang="en-US" dirty="0"/>
              <a:t>Typical </a:t>
            </a:r>
            <a:r>
              <a:rPr lang="en-US" dirty="0">
                <a:solidFill>
                  <a:schemeClr val="tx2">
                    <a:lumMod val="75000"/>
                  </a:schemeClr>
                </a:solidFill>
              </a:rPr>
              <a:t>mistake</a:t>
            </a:r>
            <a:r>
              <a:rPr lang="en-US" dirty="0"/>
              <a:t> is to use the key instead of the value:</a:t>
            </a:r>
          </a:p>
          <a:p>
            <a:endParaRPr lang="en-US" dirty="0">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Title 3"/>
          <p:cNvSpPr>
            <a:spLocks noGrp="1"/>
          </p:cNvSpPr>
          <p:nvPr>
            <p:ph type="title"/>
          </p:nvPr>
        </p:nvSpPr>
        <p:spPr/>
        <p:txBody>
          <a:bodyPr/>
          <a:lstStyle/>
          <a:p>
            <a:r>
              <a:rPr lang="en-US" dirty="0"/>
              <a:t>F</a:t>
            </a:r>
            <a:r>
              <a:rPr lang="en-US" dirty="0" smtClean="0"/>
              <a:t>or-in Loop</a:t>
            </a:r>
            <a:endParaRPr lang="en-US" dirty="0"/>
          </a:p>
        </p:txBody>
      </p:sp>
      <p:sp>
        <p:nvSpPr>
          <p:cNvPr id="6" name="Rectangle 4"/>
          <p:cNvSpPr>
            <a:spLocks noChangeArrowheads="1"/>
          </p:cNvSpPr>
          <p:nvPr/>
        </p:nvSpPr>
        <p:spPr bwMode="auto">
          <a:xfrm>
            <a:off x="760414" y="4021687"/>
            <a:ext cx="10667998" cy="249299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var obj =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name</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'Steve</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age: 23, location: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'Sofia</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for (var key in obj) { console.log(key); }</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name, age, location</a:t>
            </a:r>
          </a:p>
          <a:p>
            <a:pPr marL="0" lvl="1">
              <a:spcBef>
                <a:spcPts val="1200"/>
              </a:spcBef>
            </a:pP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var arr = [10, 20, 30, 40, 50];</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for (var i in arr) { console.log(i</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0, 1, 2, 3, 4</a:t>
            </a:r>
          </a:p>
        </p:txBody>
      </p:sp>
      <p:sp>
        <p:nvSpPr>
          <p:cNvPr id="2" name="Slide Number Placeholder 1"/>
          <p:cNvSpPr>
            <a:spLocks noGrp="1"/>
          </p:cNvSpPr>
          <p:nvPr>
            <p:ph type="sldNum" sz="quarter" idx="4"/>
          </p:nvPr>
        </p:nvSpPr>
        <p:spPr/>
        <p:txBody>
          <a:bodyPr/>
          <a:lstStyle/>
          <a:p>
            <a:fld id="{C014DD1E-5D91-48A3-AD6D-45FBA980D106}" type="slidenum">
              <a:rPr lang="en-US" smtClean="0"/>
              <a:pPr/>
              <a:t>11</a:t>
            </a:fld>
            <a:endParaRPr lang="en-US" dirty="0"/>
          </a:p>
        </p:txBody>
      </p:sp>
      <p:sp>
        <p:nvSpPr>
          <p:cNvPr id="8" name="Rectangle 4"/>
          <p:cNvSpPr>
            <a:spLocks noChangeArrowheads="1"/>
          </p:cNvSpPr>
          <p:nvPr/>
        </p:nvSpPr>
        <p:spPr bwMode="auto">
          <a:xfrm>
            <a:off x="760412" y="1911649"/>
            <a:ext cx="10667998" cy="123110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var obj =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name</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'Steve</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age: 23, location: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'Sofia</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for (var key in obj) { console.log(obj[key]); }</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Steve, 23 , Sofia</a:t>
            </a:r>
          </a:p>
        </p:txBody>
      </p:sp>
    </p:spTree>
    <p:extLst>
      <p:ext uri="{BB962C8B-B14F-4D97-AF65-F5344CB8AC3E}">
        <p14:creationId xmlns:p14="http://schemas.microsoft.com/office/powerpoint/2010/main" val="2582759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446212" y="4648200"/>
            <a:ext cx="8938472" cy="820600"/>
          </a:xfrm>
        </p:spPr>
        <p:txBody>
          <a:bodyPr/>
          <a:lstStyle/>
          <a:p>
            <a:r>
              <a:rPr lang="en-US" dirty="0"/>
              <a:t>for-in </a:t>
            </a:r>
            <a:r>
              <a:rPr lang="en-US" dirty="0" smtClean="0"/>
              <a:t>Loop</a:t>
            </a:r>
            <a:endParaRPr lang="en-US" dirty="0"/>
          </a:p>
        </p:txBody>
      </p:sp>
      <p:sp>
        <p:nvSpPr>
          <p:cNvPr id="10" name="Subtitle 9"/>
          <p:cNvSpPr>
            <a:spLocks noGrp="1"/>
          </p:cNvSpPr>
          <p:nvPr>
            <p:ph type="body" idx="1"/>
          </p:nvPr>
        </p:nvSpPr>
        <p:spPr>
          <a:xfrm>
            <a:off x="1446212" y="5526368"/>
            <a:ext cx="8938472" cy="688256"/>
          </a:xfrm>
        </p:spPr>
        <p:txBody>
          <a:bodyPr/>
          <a:lstStyle/>
          <a:p>
            <a:r>
              <a:rPr lang="en-US" dirty="0" smtClean="0"/>
              <a:t>Live Demo</a:t>
            </a:r>
            <a:endParaRPr lang="en-US" dirty="0"/>
          </a:p>
        </p:txBody>
      </p:sp>
      <p:pic>
        <p:nvPicPr>
          <p:cNvPr id="2" name="Picture 1"/>
          <p:cNvPicPr>
            <a:picLocks noChangeAspect="1"/>
          </p:cNvPicPr>
          <p:nvPr/>
        </p:nvPicPr>
        <p:blipFill>
          <a:blip r:embed="rId2"/>
          <a:stretch>
            <a:fillRect/>
          </a:stretch>
        </p:blipFill>
        <p:spPr>
          <a:xfrm>
            <a:off x="1673493" y="1748044"/>
            <a:ext cx="8483910" cy="2366756"/>
          </a:xfrm>
          <a:prstGeom prst="roundRect">
            <a:avLst>
              <a:gd name="adj" fmla="val 2122"/>
            </a:avLst>
          </a:prstGeom>
        </p:spPr>
      </p:pic>
      <p:pic>
        <p:nvPicPr>
          <p:cNvPr id="4" name="Picture 2" descr="http://www.codasen.com/images/slideshow/green-ite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6612" y="2759186"/>
            <a:ext cx="2888616" cy="2193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743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ctrTitle"/>
          </p:nvPr>
        </p:nvSpPr>
        <p:spPr>
          <a:xfrm>
            <a:off x="1446212" y="1829133"/>
            <a:ext cx="8637983" cy="941082"/>
          </a:xfrm>
        </p:spPr>
        <p:txBody>
          <a:bodyPr/>
          <a:lstStyle/>
          <a:p>
            <a:pPr>
              <a:lnSpc>
                <a:spcPct val="110000"/>
              </a:lnSpc>
            </a:pPr>
            <a:r>
              <a:rPr lang="en-US" dirty="0" smtClean="0"/>
              <a:t>Arrays</a:t>
            </a:r>
            <a:endParaRPr lang="bg-BG" dirty="0"/>
          </a:p>
        </p:txBody>
      </p:sp>
      <p:pic>
        <p:nvPicPr>
          <p:cNvPr id="4" name="Picture 4" descr="http://gioco.net/matrice/matrix1.jpg"/>
          <p:cNvPicPr>
            <a:picLocks noChangeAspect="1" noChangeArrowheads="1"/>
          </p:cNvPicPr>
          <p:nvPr/>
        </p:nvPicPr>
        <p:blipFill>
          <a:blip r:embed="rId3" cstate="screen">
            <a:lum contrast="20000"/>
          </a:blip>
          <a:srcRect/>
          <a:stretch>
            <a:fillRect/>
          </a:stretch>
        </p:blipFill>
        <p:spPr bwMode="auto">
          <a:xfrm>
            <a:off x="3503612" y="3200400"/>
            <a:ext cx="4648200" cy="2003534"/>
          </a:xfrm>
          <a:prstGeom prst="roundRect">
            <a:avLst>
              <a:gd name="adj" fmla="val 11218"/>
            </a:avLst>
          </a:prstGeom>
          <a:ln>
            <a:noFill/>
          </a:ln>
          <a:effectLst>
            <a:softEdge rad="112500"/>
          </a:effectLst>
        </p:spPr>
      </p:pic>
    </p:spTree>
    <p:extLst>
      <p:ext uri="{BB962C8B-B14F-4D97-AF65-F5344CB8AC3E}">
        <p14:creationId xmlns:p14="http://schemas.microsoft.com/office/powerpoint/2010/main" val="345008842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59" name="Rectangle 27"/>
          <p:cNvSpPr>
            <a:spLocks noChangeArrowheads="1"/>
          </p:cNvSpPr>
          <p:nvPr/>
        </p:nvSpPr>
        <p:spPr bwMode="auto">
          <a:xfrm>
            <a:off x="3597397" y="4664076"/>
            <a:ext cx="5279709" cy="1736724"/>
          </a:xfrm>
          <a:prstGeom prst="rect">
            <a:avLst/>
          </a:prstGeom>
          <a:solidFill>
            <a:schemeClr val="bg1">
              <a:alpha val="20000"/>
            </a:schemeClr>
          </a:solidFill>
          <a:ln w="9525" cap="rnd" algn="ctr">
            <a:solidFill>
              <a:schemeClr val="accent5">
                <a:lumMod val="20000"/>
                <a:lumOff val="80000"/>
              </a:schemeClr>
            </a:solidFill>
            <a:prstDash val="sysDot"/>
            <a:round/>
            <a:headEnd/>
            <a:tailEnd/>
          </a:ln>
          <a:effectLst>
            <a:outerShdw dist="17961" dir="2700000" algn="ctr" rotWithShape="0">
              <a:srgbClr val="FFFFFF"/>
            </a:outerShdw>
          </a:effectLst>
        </p:spPr>
        <p:txBody>
          <a:bodyPr wrap="none" anchor="ctr"/>
          <a:lstStyle/>
          <a:p>
            <a:endParaRPr lang="en-US" dirty="0"/>
          </a:p>
        </p:txBody>
      </p:sp>
      <p:sp>
        <p:nvSpPr>
          <p:cNvPr id="428034" name="Rectangle 2"/>
          <p:cNvSpPr>
            <a:spLocks noGrp="1" noChangeArrowheads="1"/>
          </p:cNvSpPr>
          <p:nvPr>
            <p:ph type="title"/>
          </p:nvPr>
        </p:nvSpPr>
        <p:spPr/>
        <p:txBody>
          <a:bodyPr/>
          <a:lstStyle/>
          <a:p>
            <a:r>
              <a:rPr lang="en-US" dirty="0"/>
              <a:t>What </a:t>
            </a:r>
            <a:r>
              <a:rPr lang="en-US" dirty="0" smtClean="0"/>
              <a:t>are Arrays?</a:t>
            </a:r>
            <a:endParaRPr lang="bg-BG" dirty="0"/>
          </a:p>
        </p:txBody>
      </p:sp>
      <p:sp>
        <p:nvSpPr>
          <p:cNvPr id="428035" name="Rectangle 3"/>
          <p:cNvSpPr>
            <a:spLocks noGrp="1" noChangeArrowheads="1"/>
          </p:cNvSpPr>
          <p:nvPr>
            <p:ph idx="1"/>
          </p:nvPr>
        </p:nvSpPr>
        <p:spPr>
          <a:xfrm>
            <a:off x="304721" y="940904"/>
            <a:ext cx="11579384" cy="5715000"/>
          </a:xfrm>
        </p:spPr>
        <p:txBody>
          <a:bodyPr/>
          <a:lstStyle/>
          <a:p>
            <a:pPr>
              <a:lnSpc>
                <a:spcPct val="100000"/>
              </a:lnSpc>
            </a:pPr>
            <a:r>
              <a:rPr lang="en-US" dirty="0"/>
              <a:t>An </a:t>
            </a:r>
            <a:r>
              <a:rPr lang="en-US" dirty="0">
                <a:solidFill>
                  <a:schemeClr val="accent5">
                    <a:lumMod val="20000"/>
                    <a:lumOff val="80000"/>
                  </a:schemeClr>
                </a:solidFill>
              </a:rPr>
              <a:t>array</a:t>
            </a:r>
            <a:r>
              <a:rPr lang="en-US" dirty="0"/>
              <a:t> is </a:t>
            </a:r>
            <a:r>
              <a:rPr lang="en-US" dirty="0" smtClean="0"/>
              <a:t>an </a:t>
            </a:r>
            <a:r>
              <a:rPr lang="en-US" dirty="0" smtClean="0">
                <a:solidFill>
                  <a:schemeClr val="tx2">
                    <a:lumMod val="75000"/>
                  </a:schemeClr>
                </a:solidFill>
              </a:rPr>
              <a:t>ordered sequence </a:t>
            </a:r>
            <a:r>
              <a:rPr lang="en-US" dirty="0">
                <a:solidFill>
                  <a:schemeClr val="tx2">
                    <a:lumMod val="75000"/>
                  </a:schemeClr>
                </a:solidFill>
              </a:rPr>
              <a:t>of elements</a:t>
            </a:r>
          </a:p>
          <a:p>
            <a:pPr lvl="1">
              <a:lnSpc>
                <a:spcPct val="100000"/>
              </a:lnSpc>
            </a:pPr>
            <a:r>
              <a:rPr lang="en-US" dirty="0" smtClean="0"/>
              <a:t>The </a:t>
            </a:r>
            <a:r>
              <a:rPr lang="en-US" dirty="0"/>
              <a:t>order of the elements </a:t>
            </a:r>
            <a:r>
              <a:rPr lang="en-US" dirty="0" smtClean="0"/>
              <a:t>is fixed</a:t>
            </a:r>
            <a:endParaRPr lang="en-US" dirty="0"/>
          </a:p>
          <a:p>
            <a:pPr lvl="1">
              <a:lnSpc>
                <a:spcPct val="100000"/>
              </a:lnSpc>
            </a:pPr>
            <a:r>
              <a:rPr lang="en-US" dirty="0" smtClean="0"/>
              <a:t>Can get the current length (</a:t>
            </a:r>
            <a:r>
              <a:rPr lang="en-US" b="1" noProof="1" smtClean="0">
                <a:solidFill>
                  <a:schemeClr val="tx2">
                    <a:lumMod val="75000"/>
                  </a:schemeClr>
                </a:solidFill>
                <a:latin typeface="Consolas" pitchFamily="49" charset="0"/>
                <a:cs typeface="Consolas" pitchFamily="49" charset="0"/>
              </a:rPr>
              <a:t>Array.length</a:t>
            </a:r>
            <a:r>
              <a:rPr lang="en-US" dirty="0" smtClean="0"/>
              <a:t>)</a:t>
            </a:r>
          </a:p>
          <a:p>
            <a:pPr lvl="1">
              <a:lnSpc>
                <a:spcPct val="100000"/>
              </a:lnSpc>
            </a:pPr>
            <a:r>
              <a:rPr lang="en-US" dirty="0" smtClean="0"/>
              <a:t>In JS arrays can change their size at runtime (add / delete)</a:t>
            </a:r>
            <a:endParaRPr lang="bg-BG" dirty="0"/>
          </a:p>
        </p:txBody>
      </p:sp>
      <p:sp>
        <p:nvSpPr>
          <p:cNvPr id="11" name="Slide Number Placeholder 3"/>
          <p:cNvSpPr>
            <a:spLocks noGrp="1"/>
          </p:cNvSpPr>
          <p:nvPr>
            <p:ph type="sldNum" sz="quarter" idx="4294967295"/>
          </p:nvPr>
        </p:nvSpPr>
        <p:spPr>
          <a:xfrm>
            <a:off x="11477810" y="6553200"/>
            <a:ext cx="609441" cy="228600"/>
          </a:xfrm>
          <a:prstGeom prst="rect">
            <a:avLst/>
          </a:prstGeom>
        </p:spPr>
        <p:txBody>
          <a:bodyPr/>
          <a:lstStyle/>
          <a:p>
            <a:pPr>
              <a:defRPr/>
            </a:pPr>
            <a:fld id="{58452FF4-89E3-4D1B-9927-2DBDC00E58D7}" type="slidenum">
              <a:rPr lang="en-US" smtClean="0"/>
              <a:pPr>
                <a:defRPr/>
              </a:pPr>
              <a:t>14</a:t>
            </a:fld>
            <a:endParaRPr lang="en-US" dirty="0"/>
          </a:p>
        </p:txBody>
      </p:sp>
      <p:sp>
        <p:nvSpPr>
          <p:cNvPr id="428050" name="Text Box 18"/>
          <p:cNvSpPr txBox="1">
            <a:spLocks noChangeArrowheads="1"/>
          </p:cNvSpPr>
          <p:nvPr/>
        </p:nvSpPr>
        <p:spPr bwMode="auto">
          <a:xfrm>
            <a:off x="4525191" y="4763471"/>
            <a:ext cx="3477235" cy="646331"/>
          </a:xfrm>
          <a:prstGeom prst="rect">
            <a:avLst/>
          </a:prstGeom>
          <a:noFill/>
          <a:ln w="9525" algn="ctr">
            <a:noFill/>
            <a:miter lim="800000"/>
            <a:headEnd/>
            <a:tailEnd/>
          </a:ln>
          <a:effectLst/>
        </p:spPr>
        <p:txBody>
          <a:bodyPr wrap="none">
            <a:spAutoFit/>
          </a:bodyPr>
          <a:lstStyle/>
          <a:p>
            <a:pPr algn="ctr" eaLnBrk="1" hangingPunct="1">
              <a:lnSpc>
                <a:spcPct val="100000"/>
              </a:lnSpc>
            </a:pPr>
            <a:r>
              <a:rPr lang="bg-BG" sz="3600" b="1" dirty="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0  1  2  3  4</a:t>
            </a:r>
          </a:p>
        </p:txBody>
      </p:sp>
      <p:sp>
        <p:nvSpPr>
          <p:cNvPr id="428055" name="AutoShape 23"/>
          <p:cNvSpPr>
            <a:spLocks noChangeArrowheads="1"/>
          </p:cNvSpPr>
          <p:nvPr/>
        </p:nvSpPr>
        <p:spPr bwMode="auto">
          <a:xfrm>
            <a:off x="1356560" y="5007628"/>
            <a:ext cx="1918452" cy="1012172"/>
          </a:xfrm>
          <a:prstGeom prst="wedgeRoundRectCallout">
            <a:avLst>
              <a:gd name="adj1" fmla="val 94756"/>
              <a:gd name="adj2" fmla="val 23549"/>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800" dirty="0">
                <a:solidFill>
                  <a:srgbClr val="F7FFE7"/>
                </a:solidFill>
                <a:effectLst>
                  <a:outerShdw blurRad="38100" dist="38100" dir="2700000" algn="tl">
                    <a:srgbClr val="000000">
                      <a:alpha val="43137"/>
                    </a:srgbClr>
                  </a:outerShdw>
                </a:effectLst>
                <a:cs typeface="Consolas" pitchFamily="49" charset="0"/>
              </a:rPr>
              <a:t>Array of 5 elements</a:t>
            </a:r>
            <a:endParaRPr lang="bg-BG" sz="2800" dirty="0">
              <a:solidFill>
                <a:srgbClr val="F7FFE7"/>
              </a:solidFill>
              <a:effectLst>
                <a:outerShdw blurRad="38100" dist="38100" dir="2700000" algn="tl">
                  <a:srgbClr val="000000">
                    <a:alpha val="43137"/>
                  </a:srgbClr>
                </a:outerShdw>
              </a:effectLst>
              <a:cs typeface="Consolas" pitchFamily="49" charset="0"/>
            </a:endParaRPr>
          </a:p>
        </p:txBody>
      </p:sp>
      <p:sp>
        <p:nvSpPr>
          <p:cNvPr id="428057" name="AutoShape 25"/>
          <p:cNvSpPr>
            <a:spLocks noChangeArrowheads="1"/>
          </p:cNvSpPr>
          <p:nvPr/>
        </p:nvSpPr>
        <p:spPr bwMode="auto">
          <a:xfrm>
            <a:off x="9164020" y="4738048"/>
            <a:ext cx="1766149" cy="1012172"/>
          </a:xfrm>
          <a:prstGeom prst="wedgeRoundRectCallout">
            <a:avLst>
              <a:gd name="adj1" fmla="val -104308"/>
              <a:gd name="adj2" fmla="val -13911"/>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800" dirty="0">
                <a:solidFill>
                  <a:srgbClr val="F7FFE7"/>
                </a:solidFill>
                <a:effectLst>
                  <a:outerShdw blurRad="38100" dist="38100" dir="2700000" algn="tl">
                    <a:srgbClr val="000000">
                      <a:alpha val="43137"/>
                    </a:srgbClr>
                  </a:outerShdw>
                </a:effectLst>
                <a:cs typeface="Consolas" pitchFamily="49" charset="0"/>
              </a:rPr>
              <a:t>Element index</a:t>
            </a:r>
            <a:endParaRPr lang="bg-BG" sz="2800" dirty="0">
              <a:solidFill>
                <a:srgbClr val="F7FFE7"/>
              </a:solidFill>
              <a:effectLst>
                <a:outerShdw blurRad="38100" dist="38100" dir="2700000" algn="tl">
                  <a:srgbClr val="000000">
                    <a:alpha val="43137"/>
                  </a:srgbClr>
                </a:outerShdw>
              </a:effectLst>
              <a:cs typeface="Consolas" pitchFamily="49" charset="0"/>
            </a:endParaRPr>
          </a:p>
        </p:txBody>
      </p:sp>
      <p:sp>
        <p:nvSpPr>
          <p:cNvPr id="428056" name="AutoShape 24"/>
          <p:cNvSpPr>
            <a:spLocks noChangeArrowheads="1"/>
          </p:cNvSpPr>
          <p:nvPr/>
        </p:nvSpPr>
        <p:spPr bwMode="auto">
          <a:xfrm>
            <a:off x="2540308" y="3667116"/>
            <a:ext cx="3362464" cy="586523"/>
          </a:xfrm>
          <a:prstGeom prst="wedgeRoundRectCallout">
            <a:avLst>
              <a:gd name="adj1" fmla="val 31364"/>
              <a:gd name="adj2" fmla="val 283565"/>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spcBef>
                <a:spcPts val="0"/>
              </a:spcBef>
              <a:buClr>
                <a:schemeClr val="accent5">
                  <a:lumMod val="40000"/>
                  <a:lumOff val="60000"/>
                </a:schemeClr>
              </a:buClr>
              <a:buSzPct val="70000"/>
            </a:pPr>
            <a:r>
              <a:rPr lang="en-US" sz="2800" dirty="0" smtClean="0">
                <a:solidFill>
                  <a:srgbClr val="F7FFE7"/>
                </a:solidFill>
                <a:effectLst>
                  <a:outerShdw blurRad="38100" dist="38100" dir="2700000" algn="tl">
                    <a:srgbClr val="000000">
                      <a:alpha val="43137"/>
                    </a:srgbClr>
                  </a:outerShdw>
                </a:effectLst>
                <a:latin typeface="+mn-lt"/>
                <a:cs typeface="Consolas" pitchFamily="49" charset="0"/>
              </a:rPr>
              <a:t>Element of an array</a:t>
            </a:r>
            <a:endParaRPr lang="bg-BG" sz="2800" dirty="0" smtClean="0">
              <a:solidFill>
                <a:srgbClr val="F7FFE7"/>
              </a:solidFill>
              <a:effectLst>
                <a:outerShdw blurRad="38100" dist="38100" dir="2700000" algn="tl">
                  <a:srgbClr val="000000">
                    <a:alpha val="43137"/>
                  </a:srgbClr>
                </a:outerShdw>
              </a:effectLst>
              <a:latin typeface="+mn-lt"/>
              <a:cs typeface="Consolas" pitchFamily="49" charset="0"/>
            </a:endParaRPr>
          </a:p>
        </p:txBody>
      </p:sp>
      <p:graphicFrame>
        <p:nvGraphicFramePr>
          <p:cNvPr id="10" name="Group 134"/>
          <p:cNvGraphicFramePr>
            <a:graphicFrameLocks/>
          </p:cNvGraphicFramePr>
          <p:nvPr>
            <p:extLst>
              <p:ext uri="{D42A27DB-BD31-4B8C-83A1-F6EECF244321}">
                <p14:modId xmlns:p14="http://schemas.microsoft.com/office/powerpoint/2010/main" val="1124380674"/>
              </p:ext>
            </p:extLst>
          </p:nvPr>
        </p:nvGraphicFramePr>
        <p:xfrm>
          <a:off x="4367663" y="5462234"/>
          <a:ext cx="3821705" cy="590550"/>
        </p:xfrm>
        <a:graphic>
          <a:graphicData uri="http://schemas.openxmlformats.org/drawingml/2006/table">
            <a:tbl>
              <a:tblPr/>
              <a:tblGrid>
                <a:gridCol w="764341"/>
                <a:gridCol w="764341"/>
                <a:gridCol w="764341"/>
                <a:gridCol w="764341"/>
                <a:gridCol w="764341"/>
              </a:tblGrid>
              <a:tr h="590550">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a:t>
                      </a:r>
                    </a:p>
                  </a:txBody>
                  <a:tcPr marL="121888" marR="121888"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a:t>
                      </a:r>
                    </a:p>
                  </a:txBody>
                  <a:tcPr marL="121888" marR="121888"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a:t>
                      </a:r>
                    </a:p>
                  </a:txBody>
                  <a:tcPr marL="121888" marR="121888"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a:t>
                      </a:r>
                    </a:p>
                  </a:txBody>
                  <a:tcPr marL="121888" marR="121888"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a:t>
                      </a:r>
                    </a:p>
                  </a:txBody>
                  <a:tcPr marL="121888" marR="121888"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r>
            </a:tbl>
          </a:graphicData>
        </a:graphic>
      </p:graphicFrame>
    </p:spTree>
    <p:extLst>
      <p:ext uri="{BB962C8B-B14F-4D97-AF65-F5344CB8AC3E}">
        <p14:creationId xmlns:p14="http://schemas.microsoft.com/office/powerpoint/2010/main" val="16651761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80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80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80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55" grpId="0" animBg="1"/>
      <p:bldP spid="428057" grpId="0" animBg="1"/>
      <p:bldP spid="4280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ctrTitle"/>
          </p:nvPr>
        </p:nvSpPr>
        <p:spPr>
          <a:xfrm>
            <a:off x="1117051" y="1954518"/>
            <a:ext cx="5967962" cy="941082"/>
          </a:xfrm>
        </p:spPr>
        <p:txBody>
          <a:bodyPr/>
          <a:lstStyle/>
          <a:p>
            <a:pPr>
              <a:lnSpc>
                <a:spcPct val="110000"/>
              </a:lnSpc>
            </a:pPr>
            <a:r>
              <a:rPr lang="en-US" dirty="0" smtClean="0"/>
              <a:t>Creating Arrays </a:t>
            </a:r>
            <a:endParaRPr lang="en-US" dirty="0"/>
          </a:p>
        </p:txBody>
      </p:sp>
      <p:pic>
        <p:nvPicPr>
          <p:cNvPr id="68610" name="Picture 2" descr="http://www.siwc.in/glassesrow.jpg"/>
          <p:cNvPicPr>
            <a:picLocks noChangeAspect="1" noChangeArrowheads="1"/>
          </p:cNvPicPr>
          <p:nvPr/>
        </p:nvPicPr>
        <p:blipFill>
          <a:blip r:embed="rId3" cstate="screen"/>
          <a:srcRect/>
          <a:stretch>
            <a:fillRect/>
          </a:stretch>
        </p:blipFill>
        <p:spPr bwMode="auto">
          <a:xfrm>
            <a:off x="8380411" y="1259376"/>
            <a:ext cx="3097399" cy="4989023"/>
          </a:xfrm>
          <a:prstGeom prst="roundRect">
            <a:avLst>
              <a:gd name="adj" fmla="val 22417"/>
            </a:avLst>
          </a:prstGeom>
          <a:noFill/>
        </p:spPr>
      </p:pic>
      <p:pic>
        <p:nvPicPr>
          <p:cNvPr id="4" name="Picture 1" descr="C:\Trash\array.png"/>
          <p:cNvPicPr>
            <a:picLocks noChangeAspect="1" noChangeArrowheads="1"/>
          </p:cNvPicPr>
          <p:nvPr/>
        </p:nvPicPr>
        <p:blipFill>
          <a:blip r:embed="rId4" cstate="print"/>
          <a:srcRect/>
          <a:stretch>
            <a:fillRect/>
          </a:stretch>
        </p:blipFill>
        <p:spPr bwMode="auto">
          <a:xfrm rot="450359">
            <a:off x="1137693" y="3370036"/>
            <a:ext cx="6769231" cy="1972210"/>
          </a:xfrm>
          <a:prstGeom prst="rect">
            <a:avLst/>
          </a:prstGeom>
          <a:noFill/>
          <a:scene3d>
            <a:camera prst="perspectiveContrastingRightFacing"/>
            <a:lightRig rig="threePt" dir="t"/>
          </a:scene3d>
        </p:spPr>
      </p:pic>
      <p:pic>
        <p:nvPicPr>
          <p:cNvPr id="5" name="Picture 2" descr="C:\Users\Peter\Pictures\Kartinki Telerik\left_unspoken_2_tmb.jpg"/>
          <p:cNvPicPr>
            <a:picLocks noChangeAspect="1" noChangeArrowheads="1"/>
          </p:cNvPicPr>
          <p:nvPr/>
        </p:nvPicPr>
        <p:blipFill>
          <a:blip r:embed="rId5" cstate="screen">
            <a:grayscl/>
            <a:extLst>
              <a:ext uri="{28A0092B-C50C-407E-A947-70E740481C1C}">
                <a14:useLocalDpi xmlns:a14="http://schemas.microsoft.com/office/drawing/2010/main"/>
              </a:ext>
            </a:extLst>
          </a:blip>
          <a:srcRect/>
          <a:stretch>
            <a:fillRect/>
          </a:stretch>
        </p:blipFill>
        <p:spPr bwMode="auto">
          <a:xfrm>
            <a:off x="2383193" y="3433113"/>
            <a:ext cx="3406499" cy="1927018"/>
          </a:xfrm>
          <a:prstGeom prst="ellipse">
            <a:avLst/>
          </a:prstGeom>
          <a:noFill/>
          <a:effectLst>
            <a:softEdge rad="635000"/>
          </a:effectLst>
        </p:spPr>
      </p:pic>
    </p:spTree>
    <p:extLst>
      <p:ext uri="{BB962C8B-B14F-4D97-AF65-F5344CB8AC3E}">
        <p14:creationId xmlns:p14="http://schemas.microsoft.com/office/powerpoint/2010/main" val="313039551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429058" name="Rectangle 2"/>
          <p:cNvSpPr>
            <a:spLocks noGrp="1" noChangeArrowheads="1"/>
          </p:cNvSpPr>
          <p:nvPr>
            <p:ph type="title"/>
          </p:nvPr>
        </p:nvSpPr>
        <p:spPr/>
        <p:txBody>
          <a:bodyPr/>
          <a:lstStyle/>
          <a:p>
            <a:r>
              <a:rPr lang="en-US" dirty="0" smtClean="0"/>
              <a:t>Creating Arrays in JavaScript</a:t>
            </a:r>
            <a:endParaRPr lang="bg-BG" dirty="0"/>
          </a:p>
        </p:txBody>
      </p:sp>
      <p:sp>
        <p:nvSpPr>
          <p:cNvPr id="10" name="Rectangle 5"/>
          <p:cNvSpPr>
            <a:spLocks noChangeArrowheads="1"/>
          </p:cNvSpPr>
          <p:nvPr/>
        </p:nvSpPr>
        <p:spPr bwMode="auto">
          <a:xfrm>
            <a:off x="760413" y="1143000"/>
            <a:ext cx="10668000" cy="52398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Array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holding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integers</a:t>
            </a: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var numbers = [1, 2, 3, 4, 5]; </a:t>
            </a:r>
          </a:p>
          <a:p>
            <a:pPr eaLnBrk="0" hangingPunct="0">
              <a:spcBef>
                <a:spcPts val="90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Array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holding strings</a:t>
            </a: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var weekDays =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['Monday',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'Tuesday</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'Wednesday</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Thursday</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Friday</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Saturday</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Sunday'];</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90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Array of mixed data</a:t>
            </a: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var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mixedArr =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[1, new Date(), 'hello</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90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Array of arrays (matrix)</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var matrix = [</a:t>
            </a: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'0,0</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'0,1</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'0,2</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'1,0</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'1,1</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'1,2</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'2,0</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'2,1</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'2,2</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p>
        </p:txBody>
      </p:sp>
    </p:spTree>
    <p:extLst>
      <p:ext uri="{BB962C8B-B14F-4D97-AF65-F5344CB8AC3E}">
        <p14:creationId xmlns:p14="http://schemas.microsoft.com/office/powerpoint/2010/main" val="167643589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dirty="0" smtClean="0"/>
              <a:t>Declare and Initialize </a:t>
            </a:r>
            <a:r>
              <a:rPr lang="en-US" dirty="0"/>
              <a:t>Arrays</a:t>
            </a:r>
            <a:endParaRPr lang="bg-BG" dirty="0"/>
          </a:p>
        </p:txBody>
      </p:sp>
      <p:sp>
        <p:nvSpPr>
          <p:cNvPr id="429059" name="Rectangle 3"/>
          <p:cNvSpPr>
            <a:spLocks noGrp="1" noChangeArrowheads="1"/>
          </p:cNvSpPr>
          <p:nvPr>
            <p:ph idx="1"/>
          </p:nvPr>
        </p:nvSpPr>
        <p:spPr>
          <a:xfrm>
            <a:off x="303212" y="968433"/>
            <a:ext cx="11804822" cy="5570355"/>
          </a:xfrm>
        </p:spPr>
        <p:txBody>
          <a:bodyPr>
            <a:normAutofit/>
          </a:bodyPr>
          <a:lstStyle/>
          <a:p>
            <a:pPr>
              <a:lnSpc>
                <a:spcPct val="110000"/>
              </a:lnSpc>
            </a:pPr>
            <a:r>
              <a:rPr lang="en-US" sz="3200" dirty="0" smtClean="0">
                <a:latin typeface="+mj-lt"/>
              </a:rPr>
              <a:t>Initializing an array in JavaScript can be done in several ways:</a:t>
            </a:r>
          </a:p>
          <a:p>
            <a:pPr lvl="1">
              <a:lnSpc>
                <a:spcPct val="110000"/>
              </a:lnSpc>
            </a:pPr>
            <a:r>
              <a:rPr lang="en-US" sz="2800" dirty="0" smtClean="0">
                <a:latin typeface="+mj-lt"/>
              </a:rPr>
              <a:t>Using </a:t>
            </a:r>
            <a:r>
              <a:rPr lang="en-US" sz="2800" b="1" dirty="0" smtClean="0">
                <a:solidFill>
                  <a:schemeClr val="tx2">
                    <a:lumMod val="75000"/>
                  </a:schemeClr>
                </a:solidFill>
                <a:latin typeface="Consolas" panose="020B0609020204030204" pitchFamily="49" charset="0"/>
                <a:cs typeface="Consolas" panose="020B0609020204030204" pitchFamily="49" charset="0"/>
              </a:rPr>
              <a:t>new</a:t>
            </a:r>
            <a:r>
              <a:rPr lang="en-US" sz="2800" b="1" dirty="0" smtClean="0">
                <a:solidFill>
                  <a:schemeClr val="tx2">
                    <a:lumMod val="75000"/>
                  </a:schemeClr>
                </a:solidFill>
                <a:cs typeface="Consolas" panose="020B0609020204030204" pitchFamily="49" charset="0"/>
              </a:rPr>
              <a:t> </a:t>
            </a:r>
            <a:r>
              <a:rPr lang="en-US" sz="2800" b="1" dirty="0" smtClean="0">
                <a:solidFill>
                  <a:schemeClr val="tx2">
                    <a:lumMod val="75000"/>
                  </a:schemeClr>
                </a:solidFill>
                <a:latin typeface="Consolas" panose="020B0609020204030204" pitchFamily="49" charset="0"/>
                <a:cs typeface="Consolas" panose="020B0609020204030204" pitchFamily="49" charset="0"/>
              </a:rPr>
              <a:t>Array(elements</a:t>
            </a:r>
            <a:r>
              <a:rPr lang="en-US" sz="2800" dirty="0">
                <a:solidFill>
                  <a:schemeClr val="accent5">
                    <a:lumMod val="20000"/>
                    <a:lumOff val="80000"/>
                  </a:schemeClr>
                </a:solidFill>
                <a:latin typeface="+mj-lt"/>
                <a:cs typeface="Consolas" pitchFamily="49" charset="0"/>
              </a:rPr>
              <a:t>)</a:t>
            </a:r>
            <a:r>
              <a:rPr lang="en-US" sz="2800" dirty="0">
                <a:latin typeface="+mj-lt"/>
              </a:rPr>
              <a:t>:</a:t>
            </a:r>
          </a:p>
          <a:p>
            <a:pPr lvl="1">
              <a:lnSpc>
                <a:spcPct val="110000"/>
              </a:lnSpc>
            </a:pPr>
            <a:endParaRPr lang="en-US" sz="2800" dirty="0">
              <a:latin typeface="+mj-lt"/>
            </a:endParaRPr>
          </a:p>
          <a:p>
            <a:pPr lvl="1">
              <a:lnSpc>
                <a:spcPct val="110000"/>
              </a:lnSpc>
            </a:pPr>
            <a:r>
              <a:rPr lang="en-US" sz="2800" dirty="0" smtClean="0">
                <a:latin typeface="+mj-lt"/>
              </a:rPr>
              <a:t>Using </a:t>
            </a:r>
            <a:r>
              <a:rPr lang="en-US" sz="2800" dirty="0" smtClean="0">
                <a:solidFill>
                  <a:schemeClr val="accent5">
                    <a:lumMod val="20000"/>
                    <a:lumOff val="80000"/>
                  </a:schemeClr>
                </a:solidFill>
                <a:latin typeface="+mj-lt"/>
                <a:cs typeface="Consolas" pitchFamily="49" charset="0"/>
              </a:rPr>
              <a:t>new </a:t>
            </a:r>
            <a:r>
              <a:rPr lang="en-US" sz="2800" b="1" noProof="1" smtClean="0">
                <a:solidFill>
                  <a:schemeClr val="tx2">
                    <a:lumMod val="75000"/>
                  </a:schemeClr>
                </a:solidFill>
                <a:latin typeface="Consolas" panose="020B0609020204030204" pitchFamily="49" charset="0"/>
                <a:cs typeface="Consolas" panose="020B0609020204030204" pitchFamily="49" charset="0"/>
              </a:rPr>
              <a:t>Array(initialLength</a:t>
            </a:r>
            <a:r>
              <a:rPr lang="en-US" sz="2800" b="1" dirty="0" smtClean="0">
                <a:solidFill>
                  <a:schemeClr val="tx2">
                    <a:lumMod val="75000"/>
                  </a:schemeClr>
                </a:solidFill>
                <a:latin typeface="Consolas" panose="020B0609020204030204" pitchFamily="49" charset="0"/>
                <a:cs typeface="Consolas" panose="020B0609020204030204" pitchFamily="49" charset="0"/>
              </a:rPr>
              <a:t>)</a:t>
            </a:r>
            <a:r>
              <a:rPr lang="en-US" sz="2800" dirty="0" smtClean="0">
                <a:latin typeface="+mj-lt"/>
              </a:rPr>
              <a:t>:</a:t>
            </a:r>
          </a:p>
          <a:p>
            <a:pPr lvl="1">
              <a:lnSpc>
                <a:spcPct val="110000"/>
              </a:lnSpc>
            </a:pPr>
            <a:endParaRPr lang="en-US" sz="2800" dirty="0" smtClean="0">
              <a:latin typeface="+mj-lt"/>
            </a:endParaRPr>
          </a:p>
          <a:p>
            <a:pPr lvl="1">
              <a:lnSpc>
                <a:spcPct val="110000"/>
              </a:lnSpc>
            </a:pPr>
            <a:r>
              <a:rPr lang="en-US" sz="2800" dirty="0" smtClean="0">
                <a:latin typeface="+mj-lt"/>
              </a:rPr>
              <a:t>Using new </a:t>
            </a:r>
            <a:r>
              <a:rPr lang="en-US" sz="2800" b="1" dirty="0" smtClean="0">
                <a:solidFill>
                  <a:schemeClr val="tx2">
                    <a:lumMod val="75000"/>
                  </a:schemeClr>
                </a:solidFill>
                <a:latin typeface="Consolas" panose="020B0609020204030204" pitchFamily="49" charset="0"/>
                <a:cs typeface="Consolas" panose="020B0609020204030204" pitchFamily="49" charset="0"/>
              </a:rPr>
              <a:t>Array()</a:t>
            </a:r>
            <a:r>
              <a:rPr lang="en-US" sz="2800" dirty="0" smtClean="0">
                <a:latin typeface="+mj-lt"/>
              </a:rPr>
              <a:t>:</a:t>
            </a:r>
            <a:endParaRPr lang="en-US" sz="2800" dirty="0">
              <a:latin typeface="+mj-lt"/>
            </a:endParaRPr>
          </a:p>
          <a:p>
            <a:pPr lvl="1">
              <a:lnSpc>
                <a:spcPct val="110000"/>
              </a:lnSpc>
            </a:pPr>
            <a:endParaRPr lang="en-US" sz="2800" dirty="0">
              <a:solidFill>
                <a:schemeClr val="accent5">
                  <a:lumMod val="20000"/>
                  <a:lumOff val="80000"/>
                </a:schemeClr>
              </a:solidFill>
              <a:latin typeface="+mj-lt"/>
              <a:cs typeface="Consolas" pitchFamily="49" charset="0"/>
            </a:endParaRPr>
          </a:p>
          <a:p>
            <a:pPr lvl="1">
              <a:lnSpc>
                <a:spcPct val="110000"/>
              </a:lnSpc>
            </a:pPr>
            <a:r>
              <a:rPr lang="en-US" sz="2800" dirty="0" smtClean="0">
                <a:latin typeface="+mj-lt"/>
              </a:rPr>
              <a:t>Using </a:t>
            </a:r>
            <a:r>
              <a:rPr lang="en-US" sz="2800" dirty="0" smtClean="0">
                <a:solidFill>
                  <a:schemeClr val="accent5">
                    <a:lumMod val="20000"/>
                    <a:lumOff val="80000"/>
                  </a:schemeClr>
                </a:solidFill>
                <a:latin typeface="+mj-lt"/>
              </a:rPr>
              <a:t>array literal</a:t>
            </a:r>
            <a:r>
              <a:rPr lang="en-US" sz="2800" dirty="0" smtClean="0">
                <a:latin typeface="+mj-lt"/>
              </a:rPr>
              <a:t> (recommended):</a:t>
            </a:r>
          </a:p>
        </p:txBody>
      </p:sp>
      <p:sp>
        <p:nvSpPr>
          <p:cNvPr id="7" name="Slide Number Placeholder 3"/>
          <p:cNvSpPr>
            <a:spLocks noGrp="1"/>
          </p:cNvSpPr>
          <p:nvPr>
            <p:ph type="sldNum" sz="quarter" idx="4294967295"/>
          </p:nvPr>
        </p:nvSpPr>
        <p:spPr>
          <a:xfrm>
            <a:off x="11428412" y="6553200"/>
            <a:ext cx="609441" cy="228600"/>
          </a:xfrm>
          <a:prstGeom prst="rect">
            <a:avLst/>
          </a:prstGeom>
        </p:spPr>
        <p:txBody>
          <a:bodyPr/>
          <a:lstStyle/>
          <a:p>
            <a:pPr>
              <a:defRPr/>
            </a:pPr>
            <a:fld id="{58452FF4-89E3-4D1B-9927-2DBDC00E58D7}" type="slidenum">
              <a:rPr lang="en-US" smtClean="0"/>
              <a:pPr>
                <a:defRPr/>
              </a:pPr>
              <a:t>17</a:t>
            </a:fld>
            <a:endParaRPr lang="en-US" dirty="0"/>
          </a:p>
        </p:txBody>
      </p:sp>
      <p:sp>
        <p:nvSpPr>
          <p:cNvPr id="429061" name="Rectangle 5"/>
          <p:cNvSpPr>
            <a:spLocks noChangeArrowheads="1"/>
          </p:cNvSpPr>
          <p:nvPr/>
        </p:nvSpPr>
        <p:spPr bwMode="auto">
          <a:xfrm>
            <a:off x="1103017" y="2311856"/>
            <a:ext cx="8953795" cy="4816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spcBef>
                <a:spcPts val="0"/>
              </a:spcBef>
              <a:buClr>
                <a:schemeClr val="accent5">
                  <a:lumMod val="40000"/>
                  <a:lumOff val="60000"/>
                </a:schemeClr>
              </a:buClr>
              <a:buSzPct val="70000"/>
            </a:pPr>
            <a:r>
              <a:rPr lang="en-US" sz="23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var arr = new Array(1, 2, 3, 4, 5</a:t>
            </a:r>
            <a:r>
              <a:rPr lang="en-US" sz="23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[1, 2, 3, 4, 5]</a:t>
            </a:r>
          </a:p>
        </p:txBody>
      </p:sp>
      <p:sp>
        <p:nvSpPr>
          <p:cNvPr id="8" name="Rectangle 5"/>
          <p:cNvSpPr>
            <a:spLocks noChangeArrowheads="1"/>
          </p:cNvSpPr>
          <p:nvPr/>
        </p:nvSpPr>
        <p:spPr bwMode="auto">
          <a:xfrm>
            <a:off x="1128420" y="3551419"/>
            <a:ext cx="8953791" cy="4816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spcBef>
                <a:spcPts val="0"/>
              </a:spcBef>
              <a:buClr>
                <a:schemeClr val="accent5">
                  <a:lumMod val="40000"/>
                  <a:lumOff val="60000"/>
                </a:schemeClr>
              </a:buClr>
              <a:buSzPct val="70000"/>
            </a:pPr>
            <a:r>
              <a:rPr lang="en-US" sz="23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var arr = new Array(10); // [undefined × 10]</a:t>
            </a:r>
          </a:p>
        </p:txBody>
      </p:sp>
      <p:sp>
        <p:nvSpPr>
          <p:cNvPr id="9" name="Rectangle 5"/>
          <p:cNvSpPr>
            <a:spLocks noChangeArrowheads="1"/>
          </p:cNvSpPr>
          <p:nvPr/>
        </p:nvSpPr>
        <p:spPr bwMode="auto">
          <a:xfrm>
            <a:off x="1128420" y="6024961"/>
            <a:ext cx="8953791" cy="4816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sz="2300" b="1" noProof="1">
                <a:solidFill>
                  <a:srgbClr val="FBEEDC"/>
                </a:solidFill>
                <a:effectLst>
                  <a:outerShdw blurRad="38100" dist="38100" dir="2700000" algn="tl">
                    <a:srgbClr val="000000">
                      <a:alpha val="43137"/>
                    </a:srgbClr>
                  </a:outerShdw>
                </a:effectLst>
                <a:latin typeface="Consolas" panose="020B0609020204030204" pitchFamily="49" charset="0"/>
                <a:cs typeface="Consolas" pitchFamily="49" charset="0"/>
              </a:rPr>
              <a:t>var arr = [1, 2, 3, 4, 5</a:t>
            </a:r>
            <a:r>
              <a:rPr lang="en-US" sz="23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 </a:t>
            </a:r>
            <a:r>
              <a:rPr lang="en-US" sz="23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[1, 2, 3, 4, 5</a:t>
            </a:r>
            <a:r>
              <a:rPr lang="en-US" sz="23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3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Rectangle 5"/>
          <p:cNvSpPr>
            <a:spLocks noChangeArrowheads="1"/>
          </p:cNvSpPr>
          <p:nvPr/>
        </p:nvSpPr>
        <p:spPr bwMode="auto">
          <a:xfrm>
            <a:off x="1128420" y="4800600"/>
            <a:ext cx="8953791" cy="46019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spcBef>
                <a:spcPts val="0"/>
              </a:spcBef>
              <a:buClr>
                <a:schemeClr val="accent5">
                  <a:lumMod val="40000"/>
                  <a:lumOff val="60000"/>
                </a:schemeClr>
              </a:buClr>
              <a:buSzPct val="70000"/>
            </a:pPr>
            <a:r>
              <a:rPr lang="en-US" sz="23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var arr = new </a:t>
            </a:r>
            <a:r>
              <a:rPr lang="en-US" sz="23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Array</a:t>
            </a:r>
            <a:r>
              <a:rPr lang="en-US" sz="23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p>
        </p:txBody>
      </p:sp>
    </p:spTree>
    <p:extLst>
      <p:ext uri="{BB962C8B-B14F-4D97-AF65-F5344CB8AC3E}">
        <p14:creationId xmlns:p14="http://schemas.microsoft.com/office/powerpoint/2010/main" val="122442169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9" name="Rectangle 5"/>
          <p:cNvSpPr>
            <a:spLocks noChangeArrowheads="1"/>
          </p:cNvSpPr>
          <p:nvPr/>
        </p:nvSpPr>
        <p:spPr bwMode="auto">
          <a:xfrm>
            <a:off x="609441" y="1614845"/>
            <a:ext cx="10969943" cy="830997"/>
          </a:xfrm>
          <a:prstGeom prst="rect">
            <a:avLst/>
          </a:prstGeom>
          <a:noFill/>
          <a:ln w="9525">
            <a:noFill/>
            <a:miter lim="800000"/>
            <a:headEnd/>
            <a:tailEnd/>
          </a:ln>
          <a:effectLst/>
        </p:spPr>
        <p:txBody>
          <a:bodyPr wrap="square" lIns="0" tIns="0" rIns="0" bIns="0" anchor="b">
            <a:spAutoFit/>
          </a:bodyPr>
          <a:lstStyle/>
          <a:p>
            <a:pPr algn="ctr">
              <a:lnSpc>
                <a:spcPct val="100000"/>
              </a:lnSpc>
            </a:pPr>
            <a:r>
              <a:rPr lang="en-US" sz="5400" b="1" dirty="0" smtClean="0">
                <a:ln w="500">
                  <a:noFill/>
                </a:ln>
                <a:solidFill>
                  <a:srgbClr val="F2B254"/>
                </a:solidFill>
                <a:effectLst>
                  <a:outerShdw blurRad="30000" dist="30000" dir="2700000" algn="tl" rotWithShape="0">
                    <a:schemeClr val="bg2">
                      <a:shade val="45000"/>
                      <a:satMod val="150000"/>
                      <a:alpha val="90000"/>
                    </a:schemeClr>
                  </a:outerShdw>
                  <a:reflection blurRad="12000" stA="25000" endPos="49000" dist="5000" dir="5400000" sy="-100000" algn="bl" rotWithShape="0"/>
                </a:effectLst>
                <a:latin typeface="+mj-lt"/>
                <a:ea typeface="+mj-ea"/>
                <a:cs typeface="+mj-cs"/>
              </a:rPr>
              <a:t>Accessing Array Elements</a:t>
            </a:r>
            <a:endParaRPr lang="bg-BG" sz="5400" b="1" dirty="0" smtClean="0">
              <a:ln w="500">
                <a:noFill/>
              </a:ln>
              <a:solidFill>
                <a:srgbClr val="F2B254"/>
              </a:solidFill>
              <a:effectLst>
                <a:outerShdw blurRad="30000" dist="30000" dir="2700000" algn="tl" rotWithShape="0">
                  <a:schemeClr val="bg2">
                    <a:shade val="45000"/>
                    <a:satMod val="150000"/>
                    <a:alpha val="90000"/>
                  </a:schemeClr>
                </a:outerShdw>
                <a:reflection blurRad="12000" stA="25000" endPos="49000" dist="5000" dir="5400000" sy="-100000" algn="bl" rotWithShape="0"/>
              </a:effectLst>
              <a:latin typeface="+mj-lt"/>
              <a:ea typeface="+mj-ea"/>
              <a:cs typeface="+mj-cs"/>
            </a:endParaRPr>
          </a:p>
        </p:txBody>
      </p:sp>
      <p:sp>
        <p:nvSpPr>
          <p:cNvPr id="3" name="Subtitle 2"/>
          <p:cNvSpPr>
            <a:spLocks noGrp="1"/>
          </p:cNvSpPr>
          <p:nvPr>
            <p:ph type="subTitle" idx="1"/>
          </p:nvPr>
        </p:nvSpPr>
        <p:spPr>
          <a:xfrm>
            <a:off x="609441" y="2562521"/>
            <a:ext cx="10969943" cy="719034"/>
          </a:xfrm>
        </p:spPr>
        <p:txBody>
          <a:bodyPr/>
          <a:lstStyle/>
          <a:p>
            <a:r>
              <a:rPr lang="en-US" dirty="0" smtClean="0">
                <a:solidFill>
                  <a:srgbClr val="F0A22E"/>
                </a:solidFill>
              </a:rPr>
              <a:t>Read and Modify Elements by Index</a:t>
            </a:r>
            <a:endParaRPr lang="en-US" dirty="0">
              <a:solidFill>
                <a:srgbClr val="F0A22E"/>
              </a:solidFill>
            </a:endParaRPr>
          </a:p>
        </p:txBody>
      </p:sp>
      <p:pic>
        <p:nvPicPr>
          <p:cNvPr id="61443" name="Picture 3" descr="http://www.elab-experience.com/product/image/38/micro_hot_pinset_kit.jpg"/>
          <p:cNvPicPr>
            <a:picLocks noChangeAspect="1" noChangeArrowheads="1"/>
          </p:cNvPicPr>
          <p:nvPr/>
        </p:nvPicPr>
        <p:blipFill>
          <a:blip r:embed="rId3" cstate="screen"/>
          <a:srcRect/>
          <a:stretch>
            <a:fillRect/>
          </a:stretch>
        </p:blipFill>
        <p:spPr bwMode="auto">
          <a:xfrm>
            <a:off x="3732064" y="3581400"/>
            <a:ext cx="4735008" cy="2362200"/>
          </a:xfrm>
          <a:prstGeom prst="roundRect">
            <a:avLst>
              <a:gd name="adj" fmla="val 4587"/>
            </a:avLst>
          </a:prstGeom>
          <a:noFill/>
        </p:spPr>
      </p:pic>
    </p:spTree>
    <p:extLst>
      <p:ext uri="{BB962C8B-B14F-4D97-AF65-F5344CB8AC3E}">
        <p14:creationId xmlns:p14="http://schemas.microsoft.com/office/powerpoint/2010/main" val="112175563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r>
              <a:rPr lang="en-US" dirty="0"/>
              <a:t>How to Access Array Element?</a:t>
            </a:r>
            <a:endParaRPr lang="bg-BG" dirty="0"/>
          </a:p>
        </p:txBody>
      </p:sp>
      <p:sp>
        <p:nvSpPr>
          <p:cNvPr id="443395" name="Rectangle 3"/>
          <p:cNvSpPr>
            <a:spLocks noGrp="1" noChangeArrowheads="1"/>
          </p:cNvSpPr>
          <p:nvPr>
            <p:ph idx="1"/>
          </p:nvPr>
        </p:nvSpPr>
        <p:spPr/>
        <p:txBody>
          <a:bodyPr/>
          <a:lstStyle/>
          <a:p>
            <a:pPr>
              <a:lnSpc>
                <a:spcPct val="110000"/>
              </a:lnSpc>
            </a:pPr>
            <a:r>
              <a:rPr lang="en-US" dirty="0"/>
              <a:t>Array elements are accessed using the </a:t>
            </a:r>
            <a:r>
              <a:rPr lang="en-US" b="1" dirty="0" smtClean="0">
                <a:solidFill>
                  <a:schemeClr val="tx2">
                    <a:lumMod val="75000"/>
                  </a:schemeClr>
                </a:solidFill>
                <a:latin typeface="Consolas" pitchFamily="49" charset="0"/>
                <a:cs typeface="Consolas" pitchFamily="49" charset="0"/>
              </a:rPr>
              <a:t>[]</a:t>
            </a:r>
            <a:r>
              <a:rPr lang="en-US" dirty="0" smtClean="0"/>
              <a:t> operator (indexer</a:t>
            </a:r>
            <a:r>
              <a:rPr lang="en-US" dirty="0"/>
              <a:t>)</a:t>
            </a:r>
          </a:p>
          <a:p>
            <a:pPr lvl="1">
              <a:lnSpc>
                <a:spcPct val="110000"/>
              </a:lnSpc>
            </a:pPr>
            <a:r>
              <a:rPr lang="en-US" dirty="0" smtClean="0"/>
              <a:t>Typically elements are indexed from </a:t>
            </a:r>
            <a:r>
              <a:rPr lang="en-US" b="1" dirty="0" smtClean="0">
                <a:solidFill>
                  <a:schemeClr val="tx2">
                    <a:lumMod val="75000"/>
                  </a:schemeClr>
                </a:solidFill>
                <a:latin typeface="Consolas" panose="020B0609020204030204" pitchFamily="49" charset="0"/>
                <a:cs typeface="Consolas" panose="020B0609020204030204" pitchFamily="49" charset="0"/>
              </a:rPr>
              <a:t>0</a:t>
            </a:r>
            <a:r>
              <a:rPr lang="en-US" dirty="0" smtClean="0"/>
              <a:t> to </a:t>
            </a:r>
            <a:r>
              <a:rPr lang="en-US" b="1" dirty="0" smtClean="0">
                <a:solidFill>
                  <a:schemeClr val="tx2">
                    <a:lumMod val="75000"/>
                  </a:schemeClr>
                </a:solidFill>
                <a:latin typeface="Consolas" panose="020B0609020204030204" pitchFamily="49" charset="0"/>
                <a:cs typeface="Consolas" panose="020B0609020204030204" pitchFamily="49" charset="0"/>
              </a:rPr>
              <a:t>arr.length-1</a:t>
            </a:r>
          </a:p>
          <a:p>
            <a:pPr lvl="1">
              <a:lnSpc>
                <a:spcPct val="110000"/>
              </a:lnSpc>
            </a:pPr>
            <a:r>
              <a:rPr lang="en-US" dirty="0" smtClean="0"/>
              <a:t>The </a:t>
            </a:r>
            <a:r>
              <a:rPr lang="en-US" dirty="0"/>
              <a:t>first element has index </a:t>
            </a:r>
            <a:r>
              <a:rPr lang="en-US" b="1" dirty="0">
                <a:solidFill>
                  <a:schemeClr val="tx2">
                    <a:lumMod val="75000"/>
                  </a:schemeClr>
                </a:solidFill>
                <a:latin typeface="Consolas" pitchFamily="49" charset="0"/>
                <a:cs typeface="Consolas" pitchFamily="49" charset="0"/>
              </a:rPr>
              <a:t>0</a:t>
            </a:r>
          </a:p>
          <a:p>
            <a:pPr lvl="1">
              <a:lnSpc>
                <a:spcPct val="110000"/>
              </a:lnSpc>
            </a:pPr>
            <a:r>
              <a:rPr lang="en-US" dirty="0"/>
              <a:t>The last element has index </a:t>
            </a:r>
            <a:r>
              <a:rPr lang="en-US" b="1" dirty="0" smtClean="0">
                <a:solidFill>
                  <a:schemeClr val="tx2">
                    <a:lumMod val="75000"/>
                  </a:schemeClr>
                </a:solidFill>
                <a:latin typeface="Consolas" pitchFamily="49" charset="0"/>
                <a:cs typeface="Consolas" pitchFamily="49" charset="0"/>
              </a:rPr>
              <a:t>length-1</a:t>
            </a:r>
            <a:endParaRPr lang="en-US" b="1" dirty="0">
              <a:solidFill>
                <a:schemeClr val="tx2">
                  <a:lumMod val="75000"/>
                </a:schemeClr>
              </a:solidFill>
              <a:latin typeface="Consolas" pitchFamily="49" charset="0"/>
              <a:cs typeface="Consolas" pitchFamily="49" charset="0"/>
            </a:endParaRPr>
          </a:p>
          <a:p>
            <a:pPr>
              <a:lnSpc>
                <a:spcPct val="110000"/>
              </a:lnSpc>
            </a:pPr>
            <a:r>
              <a:rPr lang="en-US" dirty="0"/>
              <a:t>Array elements can be retrieved </a:t>
            </a:r>
            <a:r>
              <a:rPr lang="en-US" dirty="0" smtClean="0"/>
              <a:t>/ changed </a:t>
            </a:r>
            <a:r>
              <a:rPr lang="en-US" dirty="0"/>
              <a:t>by the </a:t>
            </a:r>
            <a:r>
              <a:rPr lang="en-US" b="1" dirty="0">
                <a:solidFill>
                  <a:schemeClr val="tx2">
                    <a:lumMod val="75000"/>
                  </a:schemeClr>
                </a:solidFill>
                <a:latin typeface="Consolas" pitchFamily="49" charset="0"/>
                <a:cs typeface="Consolas" pitchFamily="49" charset="0"/>
              </a:rPr>
              <a:t>[]</a:t>
            </a:r>
            <a:r>
              <a:rPr lang="en-US" dirty="0"/>
              <a:t> operator</a:t>
            </a:r>
            <a:endParaRPr lang="bg-BG" dirty="0">
              <a:solidFill>
                <a:schemeClr val="hlink"/>
              </a:solidFill>
              <a:effectLst>
                <a:outerShdw blurRad="38100" dist="38100" dir="2700000" algn="tl">
                  <a:srgbClr val="000000"/>
                </a:outerShdw>
              </a:effectLst>
            </a:endParaRPr>
          </a:p>
        </p:txBody>
      </p:sp>
      <p:sp>
        <p:nvSpPr>
          <p:cNvPr id="4" name="Slide Number Placeholder 3"/>
          <p:cNvSpPr>
            <a:spLocks noGrp="1"/>
          </p:cNvSpPr>
          <p:nvPr>
            <p:ph type="sldNum" sz="quarter" idx="4294967295"/>
          </p:nvPr>
        </p:nvSpPr>
        <p:spPr>
          <a:xfrm>
            <a:off x="11477810" y="6553200"/>
            <a:ext cx="609441" cy="228600"/>
          </a:xfrm>
          <a:prstGeom prst="rect">
            <a:avLst/>
          </a:prstGeom>
        </p:spPr>
        <p:txBody>
          <a:bodyPr/>
          <a:lstStyle/>
          <a:p>
            <a:pPr>
              <a:defRPr/>
            </a:pPr>
            <a:fld id="{58452FF4-89E3-4D1B-9927-2DBDC00E58D7}" type="slidenum">
              <a:rPr lang="en-US" smtClean="0"/>
              <a:pPr>
                <a:defRPr/>
              </a:pPr>
              <a:t>19</a:t>
            </a:fld>
            <a:endParaRPr lang="en-US" dirty="0"/>
          </a:p>
        </p:txBody>
      </p:sp>
      <p:sp>
        <p:nvSpPr>
          <p:cNvPr id="5" name="Rectangle 4"/>
          <p:cNvSpPr>
            <a:spLocks noChangeArrowheads="1"/>
          </p:cNvSpPr>
          <p:nvPr/>
        </p:nvSpPr>
        <p:spPr bwMode="auto">
          <a:xfrm>
            <a:off x="741390" y="4876800"/>
            <a:ext cx="10610822" cy="141269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spcBef>
                <a:spcPts val="0"/>
              </a:spcBef>
              <a:buClr>
                <a:schemeClr val="accent5">
                  <a:lumMod val="40000"/>
                  <a:lumOff val="60000"/>
                </a:schemeClr>
              </a:buClr>
              <a:buSzPct val="70000"/>
            </a:pPr>
            <a:r>
              <a:rPr lang="en-US" sz="26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var arr = [1, 2, 3, 4];</a:t>
            </a:r>
          </a:p>
          <a:p>
            <a:pPr eaLnBrk="0" hangingPunct="0">
              <a:lnSpc>
                <a:spcPct val="110000"/>
              </a:lnSpc>
              <a:spcBef>
                <a:spcPts val="0"/>
              </a:spcBef>
              <a:buClr>
                <a:schemeClr val="accent5">
                  <a:lumMod val="40000"/>
                  <a:lumOff val="60000"/>
                </a:schemeClr>
              </a:buClr>
              <a:buSzPct val="70000"/>
            </a:pPr>
            <a:r>
              <a:rPr lang="en-US" sz="26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arr[1] = 5;</a:t>
            </a:r>
          </a:p>
          <a:p>
            <a:pPr eaLnBrk="0" hangingPunct="0">
              <a:lnSpc>
                <a:spcPct val="110000"/>
              </a:lnSpc>
              <a:spcBef>
                <a:spcPts val="0"/>
              </a:spcBef>
              <a:buClr>
                <a:schemeClr val="accent5">
                  <a:lumMod val="40000"/>
                  <a:lumOff val="60000"/>
                </a:schemeClr>
              </a:buClr>
              <a:buSzPct val="70000"/>
            </a:pPr>
            <a:r>
              <a:rPr lang="en-US" sz="26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console.log(arr); // [1, 5, 3, 4] </a:t>
            </a:r>
          </a:p>
        </p:txBody>
      </p:sp>
    </p:spTree>
    <p:extLst>
      <p:ext uri="{BB962C8B-B14F-4D97-AF65-F5344CB8AC3E}">
        <p14:creationId xmlns:p14="http://schemas.microsoft.com/office/powerpoint/2010/main" val="336685756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noChangeArrowheads="1"/>
          </p:cNvSpPr>
          <p:nvPr>
            <p:ph idx="1"/>
          </p:nvPr>
        </p:nvSpPr>
        <p:spPr/>
        <p:txBody>
          <a:bodyPr>
            <a:noAutofit/>
          </a:bodyPr>
          <a:lstStyle/>
          <a:p>
            <a:pPr marL="514350" indent="-514350">
              <a:lnSpc>
                <a:spcPct val="100000"/>
              </a:lnSpc>
              <a:spcBef>
                <a:spcPts val="500"/>
              </a:spcBef>
              <a:spcAft>
                <a:spcPts val="0"/>
              </a:spcAft>
              <a:buFont typeface="+mj-lt"/>
              <a:buAutoNum type="arabicPeriod"/>
            </a:pPr>
            <a:r>
              <a:rPr lang="en-US" sz="3200" dirty="0" smtClean="0">
                <a:latin typeface="+mj-lt"/>
              </a:rPr>
              <a:t>Loops </a:t>
            </a:r>
            <a:r>
              <a:rPr lang="en-US" sz="3200" dirty="0">
                <a:latin typeface="+mj-lt"/>
              </a:rPr>
              <a:t>in </a:t>
            </a:r>
            <a:r>
              <a:rPr lang="en-US" sz="3200" dirty="0" smtClean="0">
                <a:latin typeface="+mj-lt"/>
              </a:rPr>
              <a:t>JavaScript</a:t>
            </a:r>
            <a:endParaRPr lang="en-US" sz="3200" dirty="0">
              <a:latin typeface="+mj-lt"/>
            </a:endParaRPr>
          </a:p>
          <a:p>
            <a:pPr marL="723900" lvl="1" indent="-368300">
              <a:lnSpc>
                <a:spcPct val="100000"/>
              </a:lnSpc>
              <a:spcBef>
                <a:spcPts val="500"/>
              </a:spcBef>
              <a:spcAft>
                <a:spcPts val="0"/>
              </a:spcAft>
            </a:pPr>
            <a:r>
              <a:rPr lang="en-US" sz="3000" dirty="0" smtClean="0">
                <a:solidFill>
                  <a:schemeClr val="accent5">
                    <a:lumMod val="20000"/>
                    <a:lumOff val="80000"/>
                  </a:schemeClr>
                </a:solidFill>
                <a:latin typeface="+mj-lt"/>
                <a:cs typeface="Consolas" pitchFamily="49" charset="0"/>
              </a:rPr>
              <a:t>while</a:t>
            </a:r>
            <a:r>
              <a:rPr lang="en-US" sz="3000" dirty="0" smtClean="0">
                <a:latin typeface="+mj-lt"/>
              </a:rPr>
              <a:t>, </a:t>
            </a:r>
            <a:r>
              <a:rPr lang="en-US" sz="3000" dirty="0" smtClean="0">
                <a:solidFill>
                  <a:schemeClr val="accent5">
                    <a:lumMod val="20000"/>
                    <a:lumOff val="80000"/>
                  </a:schemeClr>
                </a:solidFill>
                <a:latin typeface="+mj-lt"/>
                <a:cs typeface="Consolas" pitchFamily="49" charset="0"/>
              </a:rPr>
              <a:t>do-while</a:t>
            </a:r>
            <a:r>
              <a:rPr lang="en-US" sz="3000" dirty="0" smtClean="0">
                <a:latin typeface="+mj-lt"/>
              </a:rPr>
              <a:t>, </a:t>
            </a:r>
            <a:r>
              <a:rPr lang="en-US" sz="3000" dirty="0" smtClean="0">
                <a:solidFill>
                  <a:schemeClr val="accent5">
                    <a:lumMod val="20000"/>
                    <a:lumOff val="80000"/>
                  </a:schemeClr>
                </a:solidFill>
                <a:latin typeface="+mj-lt"/>
                <a:cs typeface="Consolas" pitchFamily="49" charset="0"/>
              </a:rPr>
              <a:t>for</a:t>
            </a:r>
            <a:r>
              <a:rPr lang="en-US" sz="3000" dirty="0" smtClean="0">
                <a:latin typeface="+mj-lt"/>
              </a:rPr>
              <a:t>, for-in</a:t>
            </a:r>
            <a:endParaRPr lang="en-US" sz="3000" noProof="1" smtClean="0">
              <a:solidFill>
                <a:schemeClr val="accent5">
                  <a:lumMod val="20000"/>
                  <a:lumOff val="80000"/>
                </a:schemeClr>
              </a:solidFill>
              <a:latin typeface="+mj-lt"/>
              <a:cs typeface="Consolas" pitchFamily="49" charset="0"/>
            </a:endParaRPr>
          </a:p>
          <a:p>
            <a:pPr marL="514350" indent="-514350">
              <a:lnSpc>
                <a:spcPct val="100000"/>
              </a:lnSpc>
              <a:spcBef>
                <a:spcPts val="500"/>
              </a:spcBef>
              <a:spcAft>
                <a:spcPts val="0"/>
              </a:spcAft>
              <a:buFont typeface="+mj-lt"/>
              <a:buAutoNum type="arabicPeriod"/>
            </a:pPr>
            <a:r>
              <a:rPr lang="en-US" sz="3200" noProof="1" smtClean="0">
                <a:latin typeface="+mj-lt"/>
              </a:rPr>
              <a:t>Arrays in JavaScript </a:t>
            </a:r>
          </a:p>
          <a:p>
            <a:pPr marL="723900" lvl="1" indent="-368300">
              <a:lnSpc>
                <a:spcPct val="100000"/>
              </a:lnSpc>
              <a:spcAft>
                <a:spcPts val="0"/>
              </a:spcAft>
            </a:pPr>
            <a:r>
              <a:rPr lang="en-US" sz="3000" noProof="1" smtClean="0">
                <a:latin typeface="+mj-lt"/>
              </a:rPr>
              <a:t>Declaring </a:t>
            </a:r>
            <a:r>
              <a:rPr lang="en-US" sz="3000" noProof="1">
                <a:latin typeface="+mj-lt"/>
              </a:rPr>
              <a:t>and </a:t>
            </a:r>
            <a:r>
              <a:rPr lang="en-US" sz="3000" noProof="1" smtClean="0">
                <a:latin typeface="+mj-lt"/>
              </a:rPr>
              <a:t>Creating Arrays</a:t>
            </a:r>
          </a:p>
          <a:p>
            <a:pPr marL="723900" lvl="1" indent="-368300">
              <a:lnSpc>
                <a:spcPct val="100000"/>
              </a:lnSpc>
              <a:spcAft>
                <a:spcPts val="0"/>
              </a:spcAft>
            </a:pPr>
            <a:r>
              <a:rPr lang="en-US" sz="3000" noProof="1" smtClean="0">
                <a:latin typeface="+mj-lt"/>
              </a:rPr>
              <a:t>Accessing and Processing Array </a:t>
            </a:r>
            <a:r>
              <a:rPr lang="en-US" sz="3000" noProof="1">
                <a:latin typeface="+mj-lt"/>
              </a:rPr>
              <a:t>Elements</a:t>
            </a:r>
          </a:p>
          <a:p>
            <a:pPr marL="447675" indent="-447675">
              <a:lnSpc>
                <a:spcPct val="100000"/>
              </a:lnSpc>
              <a:spcAft>
                <a:spcPts val="0"/>
              </a:spcAft>
              <a:buFont typeface="+mj-lt"/>
              <a:buAutoNum type="arabicPeriod"/>
              <a:tabLst/>
            </a:pPr>
            <a:r>
              <a:rPr lang="en-US" sz="3200" noProof="1" smtClean="0">
                <a:latin typeface="+mj-lt"/>
              </a:rPr>
              <a:t>Associative Arrays, Sorting Arrays</a:t>
            </a:r>
          </a:p>
          <a:p>
            <a:pPr marL="514350" indent="-514350">
              <a:lnSpc>
                <a:spcPct val="100000"/>
              </a:lnSpc>
              <a:spcAft>
                <a:spcPts val="0"/>
              </a:spcAft>
              <a:buFont typeface="+mj-lt"/>
              <a:buAutoNum type="arabicPeriod"/>
            </a:pPr>
            <a:r>
              <a:rPr lang="en-US" sz="3200" dirty="0">
                <a:latin typeface="+mj-lt"/>
              </a:rPr>
              <a:t>Strings in </a:t>
            </a:r>
            <a:r>
              <a:rPr lang="en-US" sz="3200" dirty="0" smtClean="0">
                <a:latin typeface="+mj-lt"/>
              </a:rPr>
              <a:t>JavaScript</a:t>
            </a:r>
          </a:p>
          <a:p>
            <a:pPr marL="819096" lvl="1" indent="-514350">
              <a:lnSpc>
                <a:spcPct val="100000"/>
              </a:lnSpc>
              <a:spcAft>
                <a:spcPts val="0"/>
              </a:spcAft>
            </a:pPr>
            <a:r>
              <a:rPr lang="en-US" sz="3000" dirty="0" smtClean="0">
                <a:latin typeface="+mj-lt"/>
              </a:rPr>
              <a:t>Processing, Escaping, Trimming, Padding</a:t>
            </a:r>
          </a:p>
          <a:p>
            <a:pPr marL="565204" indent="-514350">
              <a:lnSpc>
                <a:spcPct val="100000"/>
              </a:lnSpc>
              <a:spcAft>
                <a:spcPts val="0"/>
              </a:spcAft>
              <a:buFont typeface="+mj-lt"/>
              <a:buAutoNum type="arabicPeriod"/>
            </a:pPr>
            <a:r>
              <a:rPr lang="en-US" sz="3200" dirty="0" smtClean="0">
                <a:latin typeface="+mj-lt"/>
              </a:rPr>
              <a:t>Objects in JavaScript</a:t>
            </a:r>
          </a:p>
          <a:p>
            <a:pPr marL="565204" indent="-514350">
              <a:lnSpc>
                <a:spcPct val="100000"/>
              </a:lnSpc>
              <a:spcAft>
                <a:spcPts val="0"/>
              </a:spcAft>
              <a:buFont typeface="+mj-lt"/>
              <a:buAutoNum type="arabicPeriod"/>
            </a:pPr>
            <a:r>
              <a:rPr lang="en-US" sz="3200" dirty="0"/>
              <a:t>lodash.js Library</a:t>
            </a:r>
          </a:p>
          <a:p>
            <a:pPr marL="565204" indent="-514350">
              <a:lnSpc>
                <a:spcPct val="100000"/>
              </a:lnSpc>
              <a:spcAft>
                <a:spcPts val="0"/>
              </a:spcAft>
              <a:buFont typeface="+mj-lt"/>
              <a:buAutoNum type="arabicPeriod"/>
            </a:pPr>
            <a:endParaRPr lang="bg-BG" sz="3200" dirty="0">
              <a:latin typeface="+mj-lt"/>
            </a:endParaRPr>
          </a:p>
        </p:txBody>
      </p:sp>
      <p:sp>
        <p:nvSpPr>
          <p:cNvPr id="423938" name="Rectangle 2"/>
          <p:cNvSpPr>
            <a:spLocks noGrp="1" noChangeArrowheads="1"/>
          </p:cNvSpPr>
          <p:nvPr>
            <p:ph type="title"/>
          </p:nvPr>
        </p:nvSpPr>
        <p:spPr/>
        <p:txBody>
          <a:bodyPr/>
          <a:lstStyle/>
          <a:p>
            <a:r>
              <a:rPr lang="en-US" dirty="0" smtClean="0"/>
              <a:t>Table of Contents</a:t>
            </a:r>
            <a:endParaRPr lang="bg-BG" dirty="0"/>
          </a:p>
        </p:txBody>
      </p:sp>
      <p:pic>
        <p:nvPicPr>
          <p:cNvPr id="82946" name="Picture 2" descr="http://clipart.peirceinternet.com/png/books-stacked2.png"/>
          <p:cNvPicPr>
            <a:picLocks noChangeAspect="1" noChangeArrowheads="1"/>
          </p:cNvPicPr>
          <p:nvPr/>
        </p:nvPicPr>
        <p:blipFill>
          <a:blip r:embed="rId3" cstate="screen"/>
          <a:srcRect/>
          <a:stretch>
            <a:fillRect/>
          </a:stretch>
        </p:blipFill>
        <p:spPr bwMode="auto">
          <a:xfrm>
            <a:off x="8609012" y="4038600"/>
            <a:ext cx="2728340" cy="2105102"/>
          </a:xfrm>
          <a:prstGeom prst="rect">
            <a:avLst/>
          </a:prstGeom>
          <a:noFill/>
        </p:spPr>
      </p:pic>
      <p:sp>
        <p:nvSpPr>
          <p:cNvPr id="2" name="Slide Number Placeholder 1"/>
          <p:cNvSpPr>
            <a:spLocks noGrp="1"/>
          </p:cNvSpPr>
          <p:nvPr>
            <p:ph type="sldNum" sz="quarter" idx="4"/>
          </p:nvPr>
        </p:nvSpPr>
        <p:spPr/>
        <p:txBody>
          <a:bodyPr/>
          <a:lstStyle/>
          <a:p>
            <a:fld id="{C014DD1E-5D91-48A3-AD6D-45FBA980D106}" type="slidenum">
              <a:rPr lang="en-US" smtClean="0"/>
              <a:pPr/>
              <a:t>2</a:t>
            </a:fld>
            <a:endParaRPr lang="en-US" dirty="0"/>
          </a:p>
        </p:txBody>
      </p:sp>
      <p:pic>
        <p:nvPicPr>
          <p:cNvPr id="6" name="Picture 2" descr="http://www.protrendy.com/wp-content/uploads/2014/04/j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27552" y="1727621"/>
            <a:ext cx="1691260" cy="169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77463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07029" y="1533732"/>
            <a:ext cx="7373583" cy="820600"/>
          </a:xfrm>
        </p:spPr>
        <p:txBody>
          <a:bodyPr/>
          <a:lstStyle/>
          <a:p>
            <a:r>
              <a:rPr lang="en-US" dirty="0" smtClean="0"/>
              <a:t>Working with  Arrays</a:t>
            </a:r>
            <a:endParaRPr lang="en-US" dirty="0"/>
          </a:p>
        </p:txBody>
      </p:sp>
      <p:sp>
        <p:nvSpPr>
          <p:cNvPr id="3" name="Subtitle 2"/>
          <p:cNvSpPr>
            <a:spLocks noGrp="1"/>
          </p:cNvSpPr>
          <p:nvPr>
            <p:ph type="subTitle" idx="1"/>
          </p:nvPr>
        </p:nvSpPr>
        <p:spPr>
          <a:xfrm>
            <a:off x="3424041" y="2481366"/>
            <a:ext cx="5748407" cy="719034"/>
          </a:xfrm>
        </p:spPr>
        <p:txBody>
          <a:bodyPr/>
          <a:lstStyle/>
          <a:p>
            <a:r>
              <a:rPr lang="en-US" dirty="0" smtClean="0"/>
              <a:t>Live Demo</a:t>
            </a:r>
            <a:endParaRPr lang="en-US" dirty="0"/>
          </a:p>
        </p:txBody>
      </p:sp>
      <p:pic>
        <p:nvPicPr>
          <p:cNvPr id="4098" name="Picture 2" descr="http://www.zenlogic.org/programs/reversewriter_icon.png"/>
          <p:cNvPicPr>
            <a:picLocks noChangeAspect="1" noChangeArrowheads="1"/>
          </p:cNvPicPr>
          <p:nvPr/>
        </p:nvPicPr>
        <p:blipFill>
          <a:blip r:embed="rId2" cstate="screen"/>
          <a:srcRect/>
          <a:stretch>
            <a:fillRect/>
          </a:stretch>
        </p:blipFill>
        <p:spPr bwMode="auto">
          <a:xfrm rot="21344745">
            <a:off x="7037175" y="3216154"/>
            <a:ext cx="3953493" cy="2965892"/>
          </a:xfrm>
          <a:prstGeom prst="rect">
            <a:avLst/>
          </a:prstGeom>
          <a:noFill/>
          <a:effec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428527">
            <a:off x="1058436" y="3350094"/>
            <a:ext cx="4440276" cy="2619646"/>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6886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21</a:t>
            </a:fld>
            <a:endParaRPr lang="en-US" dirty="0"/>
          </a:p>
        </p:txBody>
      </p:sp>
      <p:sp>
        <p:nvSpPr>
          <p:cNvPr id="500739" name="Rectangle 3"/>
          <p:cNvSpPr>
            <a:spLocks noGrp="1" noChangeArrowheads="1"/>
          </p:cNvSpPr>
          <p:nvPr>
            <p:ph idx="1"/>
          </p:nvPr>
        </p:nvSpPr>
        <p:spPr/>
        <p:txBody>
          <a:bodyPr/>
          <a:lstStyle/>
          <a:p>
            <a:pPr>
              <a:lnSpc>
                <a:spcPct val="100000"/>
              </a:lnSpc>
            </a:pPr>
            <a:r>
              <a:rPr lang="en-US" dirty="0" smtClean="0"/>
              <a:t>Printing array of integers in reversed order:</a:t>
            </a:r>
            <a:endParaRPr lang="en-US" dirty="0"/>
          </a:p>
          <a:p>
            <a:pPr>
              <a:lnSpc>
                <a:spcPct val="100000"/>
              </a:lnSpc>
            </a:pPr>
            <a:endParaRPr lang="en-US" dirty="0"/>
          </a:p>
          <a:p>
            <a:pPr>
              <a:lnSpc>
                <a:spcPct val="100000"/>
              </a:lnSpc>
            </a:pPr>
            <a:endParaRPr lang="en-US" sz="3000" dirty="0"/>
          </a:p>
          <a:p>
            <a:pPr>
              <a:lnSpc>
                <a:spcPct val="100000"/>
              </a:lnSpc>
            </a:pPr>
            <a:endParaRPr lang="en-US" sz="3000" dirty="0" smtClean="0"/>
          </a:p>
          <a:p>
            <a:pPr>
              <a:lnSpc>
                <a:spcPct val="100000"/>
              </a:lnSpc>
            </a:pPr>
            <a:endParaRPr lang="en-US" sz="3000" dirty="0"/>
          </a:p>
          <a:p>
            <a:pPr>
              <a:lnSpc>
                <a:spcPct val="100000"/>
              </a:lnSpc>
            </a:pPr>
            <a:r>
              <a:rPr lang="en-US" dirty="0" smtClean="0"/>
              <a:t>Initializing </a:t>
            </a:r>
            <a:r>
              <a:rPr lang="en-US" dirty="0"/>
              <a:t>all </a:t>
            </a:r>
            <a:r>
              <a:rPr lang="en-US" dirty="0" smtClean="0"/>
              <a:t>array </a:t>
            </a:r>
            <a:r>
              <a:rPr lang="en-US" dirty="0"/>
              <a:t>elements with their </a:t>
            </a:r>
            <a:r>
              <a:rPr lang="en-US" dirty="0" smtClean="0"/>
              <a:t>corresponding index:</a:t>
            </a:r>
            <a:endParaRPr lang="bg-BG" dirty="0">
              <a:latin typeface="Courier New" pitchFamily="49" charset="0"/>
            </a:endParaRPr>
          </a:p>
        </p:txBody>
      </p:sp>
      <p:sp>
        <p:nvSpPr>
          <p:cNvPr id="500738" name="Rectangle 2"/>
          <p:cNvSpPr>
            <a:spLocks noGrp="1" noChangeArrowheads="1"/>
          </p:cNvSpPr>
          <p:nvPr>
            <p:ph type="title"/>
          </p:nvPr>
        </p:nvSpPr>
        <p:spPr/>
        <p:txBody>
          <a:bodyPr>
            <a:noAutofit/>
          </a:bodyPr>
          <a:lstStyle/>
          <a:p>
            <a:r>
              <a:rPr lang="en-US" dirty="0" smtClean="0">
                <a:solidFill>
                  <a:srgbClr val="F2B254"/>
                </a:solidFill>
              </a:rPr>
              <a:t>Processing Arrays Using </a:t>
            </a:r>
            <a:r>
              <a:rPr lang="en-US" dirty="0" smtClean="0">
                <a:solidFill>
                  <a:srgbClr val="F2B254"/>
                </a:solidFill>
                <a:cs typeface="Consolas" pitchFamily="49" charset="0"/>
              </a:rPr>
              <a:t>for</a:t>
            </a:r>
            <a:r>
              <a:rPr lang="en-US" dirty="0" smtClean="0">
                <a:solidFill>
                  <a:srgbClr val="F2B254"/>
                </a:solidFill>
              </a:rPr>
              <a:t>-Loop</a:t>
            </a:r>
            <a:endParaRPr lang="bg-BG" dirty="0">
              <a:solidFill>
                <a:srgbClr val="F2B254"/>
              </a:solidFill>
            </a:endParaRPr>
          </a:p>
        </p:txBody>
      </p:sp>
      <p:sp>
        <p:nvSpPr>
          <p:cNvPr id="500742" name="Rectangle 6"/>
          <p:cNvSpPr>
            <a:spLocks noChangeArrowheads="1"/>
          </p:cNvSpPr>
          <p:nvPr/>
        </p:nvSpPr>
        <p:spPr bwMode="auto">
          <a:xfrm>
            <a:off x="825786" y="1937319"/>
            <a:ext cx="10563648" cy="212365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spcBef>
                <a:spcPts val="0"/>
              </a:spcBef>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var array = [1, 2, 3, 4, 5];</a:t>
            </a:r>
            <a:endParaRPr lang="bg-BG"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10000"/>
              </a:lnSpc>
              <a:spcBef>
                <a:spcPts val="0"/>
              </a:spcBef>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for (var i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array.length - 1</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i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&gt;= 0</a:t>
            </a: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i--) {</a:t>
            </a: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10000"/>
              </a:lnSpc>
              <a:spcBef>
                <a:spcPts val="0"/>
              </a:spcBef>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console.log(array[i]);</a:t>
            </a: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10000"/>
              </a:lnSpc>
              <a:spcBef>
                <a:spcPts val="0"/>
              </a:spcBef>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10000"/>
              </a:lnSpc>
              <a:spcBef>
                <a:spcPts val="0"/>
              </a:spcBef>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Result: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5 4 3 2 1</a:t>
            </a:r>
          </a:p>
        </p:txBody>
      </p:sp>
      <p:sp>
        <p:nvSpPr>
          <p:cNvPr id="500743" name="Rectangle 7"/>
          <p:cNvSpPr>
            <a:spLocks noChangeArrowheads="1"/>
          </p:cNvSpPr>
          <p:nvPr/>
        </p:nvSpPr>
        <p:spPr bwMode="auto">
          <a:xfrm>
            <a:off x="812589" y="5115038"/>
            <a:ext cx="10563648" cy="128875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spcBef>
                <a:spcPts val="0"/>
              </a:spcBef>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for (var index = 0; index &lt; array.length; index++) {</a:t>
            </a:r>
          </a:p>
          <a:p>
            <a:pPr eaLnBrk="0" hangingPunct="0">
              <a:lnSpc>
                <a:spcPct val="110000"/>
              </a:lnSpc>
              <a:spcBef>
                <a:spcPts val="0"/>
              </a:spcBef>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array[index] = index;</a:t>
            </a:r>
          </a:p>
          <a:p>
            <a:pPr eaLnBrk="0" hangingPunct="0">
              <a:lnSpc>
                <a:spcPct val="110000"/>
              </a:lnSpc>
              <a:spcBef>
                <a:spcPts val="0"/>
              </a:spcBef>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81203357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22</a:t>
            </a:fld>
            <a:endParaRPr lang="en-US" dirty="0"/>
          </a:p>
        </p:txBody>
      </p:sp>
      <p:sp>
        <p:nvSpPr>
          <p:cNvPr id="497667" name="Rectangle 3"/>
          <p:cNvSpPr>
            <a:spLocks noGrp="1" noChangeArrowheads="1"/>
          </p:cNvSpPr>
          <p:nvPr>
            <p:ph idx="1"/>
          </p:nvPr>
        </p:nvSpPr>
        <p:spPr/>
        <p:txBody>
          <a:bodyPr/>
          <a:lstStyle/>
          <a:p>
            <a:pPr>
              <a:lnSpc>
                <a:spcPct val="100000"/>
              </a:lnSpc>
            </a:pPr>
            <a:r>
              <a:rPr lang="en-US" dirty="0" smtClean="0"/>
              <a:t>How does </a:t>
            </a:r>
            <a:r>
              <a:rPr lang="en-US" b="1" dirty="0" smtClean="0">
                <a:solidFill>
                  <a:schemeClr val="tx2">
                    <a:lumMod val="75000"/>
                  </a:schemeClr>
                </a:solidFill>
                <a:latin typeface="Consolas" pitchFamily="49" charset="0"/>
                <a:cs typeface="Consolas" pitchFamily="49" charset="0"/>
              </a:rPr>
              <a:t>for-in</a:t>
            </a:r>
            <a:r>
              <a:rPr lang="en-US" dirty="0" smtClean="0"/>
              <a:t> loop work?</a:t>
            </a:r>
            <a:endParaRPr lang="en-US" dirty="0"/>
          </a:p>
          <a:p>
            <a:pPr>
              <a:lnSpc>
                <a:spcPct val="100000"/>
              </a:lnSpc>
            </a:pPr>
            <a:endParaRPr lang="en-US" dirty="0"/>
          </a:p>
          <a:p>
            <a:pPr lvl="1">
              <a:lnSpc>
                <a:spcPct val="100000"/>
              </a:lnSpc>
              <a:spcBef>
                <a:spcPts val="1800"/>
              </a:spcBef>
            </a:pPr>
            <a:r>
              <a:rPr lang="en-US" b="1" noProof="1" smtClean="0">
                <a:solidFill>
                  <a:schemeClr val="tx2">
                    <a:lumMod val="75000"/>
                  </a:schemeClr>
                </a:solidFill>
                <a:latin typeface="Consolas" pitchFamily="49" charset="0"/>
                <a:cs typeface="Consolas" pitchFamily="49" charset="0"/>
              </a:rPr>
              <a:t>i</a:t>
            </a:r>
            <a:r>
              <a:rPr lang="en-US" b="1" dirty="0" smtClean="0">
                <a:solidFill>
                  <a:schemeClr val="tx2">
                    <a:lumMod val="75000"/>
                  </a:schemeClr>
                </a:solidFill>
              </a:rPr>
              <a:t> iterates through all the indices of array</a:t>
            </a:r>
          </a:p>
          <a:p>
            <a:pPr>
              <a:lnSpc>
                <a:spcPct val="100000"/>
              </a:lnSpc>
              <a:spcBef>
                <a:spcPts val="1200"/>
              </a:spcBef>
            </a:pPr>
            <a:r>
              <a:rPr lang="en-US" dirty="0" smtClean="0"/>
              <a:t>Can be used </a:t>
            </a:r>
            <a:r>
              <a:rPr lang="en-US" dirty="0"/>
              <a:t>when </a:t>
            </a:r>
            <a:r>
              <a:rPr lang="en-US" dirty="0" smtClean="0"/>
              <a:t>the indices are unknown</a:t>
            </a:r>
          </a:p>
          <a:p>
            <a:pPr lvl="1">
              <a:lnSpc>
                <a:spcPct val="100000"/>
              </a:lnSpc>
              <a:spcBef>
                <a:spcPts val="1200"/>
              </a:spcBef>
            </a:pPr>
            <a:r>
              <a:rPr lang="en-US" dirty="0" smtClean="0"/>
              <a:t>E.g. to traverse arbitrary object's properties (not array)</a:t>
            </a:r>
            <a:endParaRPr lang="en-US" dirty="0"/>
          </a:p>
          <a:p>
            <a:pPr lvl="1">
              <a:lnSpc>
                <a:spcPct val="100000"/>
              </a:lnSpc>
            </a:pPr>
            <a:r>
              <a:rPr lang="en-US" dirty="0"/>
              <a:t>All elements are accessed one by </a:t>
            </a:r>
            <a:r>
              <a:rPr lang="en-US" dirty="0" smtClean="0"/>
              <a:t>one</a:t>
            </a:r>
          </a:p>
          <a:p>
            <a:pPr lvl="1">
              <a:lnSpc>
                <a:spcPct val="100000"/>
              </a:lnSpc>
            </a:pPr>
            <a:r>
              <a:rPr lang="en-US" dirty="0" smtClean="0"/>
              <a:t>The order is not guaranteed</a:t>
            </a:r>
            <a:endParaRPr lang="en-US" dirty="0"/>
          </a:p>
        </p:txBody>
      </p:sp>
      <p:sp>
        <p:nvSpPr>
          <p:cNvPr id="497666" name="Rectangle 2"/>
          <p:cNvSpPr>
            <a:spLocks noGrp="1" noChangeArrowheads="1"/>
          </p:cNvSpPr>
          <p:nvPr>
            <p:ph type="title"/>
          </p:nvPr>
        </p:nvSpPr>
        <p:spPr/>
        <p:txBody>
          <a:bodyPr/>
          <a:lstStyle/>
          <a:p>
            <a:r>
              <a:rPr lang="en-US" dirty="0">
                <a:solidFill>
                  <a:srgbClr val="F2B254"/>
                </a:solidFill>
              </a:rPr>
              <a:t>Processing </a:t>
            </a:r>
            <a:r>
              <a:rPr lang="en-US" dirty="0" smtClean="0">
                <a:solidFill>
                  <a:srgbClr val="F2B254"/>
                </a:solidFill>
              </a:rPr>
              <a:t>Arrays: </a:t>
            </a:r>
            <a:r>
              <a:rPr lang="en-US" dirty="0" smtClean="0">
                <a:solidFill>
                  <a:srgbClr val="F2B254"/>
                </a:solidFill>
                <a:latin typeface="Consolas" pitchFamily="49" charset="0"/>
                <a:cs typeface="Consolas" pitchFamily="49" charset="0"/>
              </a:rPr>
              <a:t>for-in</a:t>
            </a:r>
            <a:endParaRPr lang="bg-BG" dirty="0">
              <a:solidFill>
                <a:srgbClr val="F2B254"/>
              </a:solidFill>
              <a:cs typeface="Consolas" pitchFamily="49" charset="0"/>
            </a:endParaRPr>
          </a:p>
        </p:txBody>
      </p:sp>
      <p:sp>
        <p:nvSpPr>
          <p:cNvPr id="497669" name="Rectangle 5"/>
          <p:cNvSpPr>
            <a:spLocks noChangeArrowheads="1"/>
          </p:cNvSpPr>
          <p:nvPr/>
        </p:nvSpPr>
        <p:spPr bwMode="auto">
          <a:xfrm>
            <a:off x="1007271" y="1931313"/>
            <a:ext cx="10174283" cy="5147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tIns="72000" bIns="72000">
            <a:spAutoFit/>
          </a:bodyPr>
          <a:lstStyle/>
          <a:p>
            <a:pPr eaLnBrk="0" hangingPunct="0">
              <a:spcBef>
                <a:spcPts val="0"/>
              </a:spcBef>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for (var i in array)</a:t>
            </a: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pic>
        <p:nvPicPr>
          <p:cNvPr id="44034" name="Picture 2" descr="http://www.ffcommunity.com/images/stamps.jpg"/>
          <p:cNvPicPr>
            <a:picLocks noChangeAspect="1" noChangeArrowheads="1"/>
          </p:cNvPicPr>
          <p:nvPr/>
        </p:nvPicPr>
        <p:blipFill>
          <a:blip r:embed="rId2" cstate="screen"/>
          <a:srcRect/>
          <a:stretch>
            <a:fillRect/>
          </a:stretch>
        </p:blipFill>
        <p:spPr bwMode="auto">
          <a:xfrm>
            <a:off x="9824969" y="1481823"/>
            <a:ext cx="1637873" cy="1866900"/>
          </a:xfrm>
          <a:prstGeom prst="roundRect">
            <a:avLst>
              <a:gd name="adj" fmla="val 12791"/>
            </a:avLst>
          </a:prstGeom>
          <a:noFill/>
          <a:effectLst>
            <a:reflection blurRad="6350" stA="50000" endA="300" endPos="38500" dist="50800" dir="5400000" sy="-100000" algn="bl" rotWithShape="0"/>
          </a:effectLst>
        </p:spPr>
      </p:pic>
    </p:spTree>
    <p:extLst>
      <p:ext uri="{BB962C8B-B14F-4D97-AF65-F5344CB8AC3E}">
        <p14:creationId xmlns:p14="http://schemas.microsoft.com/office/powerpoint/2010/main" val="214520004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501763" name="Rectangle 3"/>
          <p:cNvSpPr>
            <a:spLocks noGrp="1" noChangeArrowheads="1"/>
          </p:cNvSpPr>
          <p:nvPr>
            <p:ph idx="1"/>
          </p:nvPr>
        </p:nvSpPr>
        <p:spPr>
          <a:xfrm>
            <a:off x="190413" y="1219200"/>
            <a:ext cx="11804822" cy="5349876"/>
          </a:xfrm>
        </p:spPr>
        <p:txBody>
          <a:bodyPr/>
          <a:lstStyle/>
          <a:p>
            <a:pPr>
              <a:lnSpc>
                <a:spcPct val="100000"/>
              </a:lnSpc>
            </a:pPr>
            <a:r>
              <a:rPr lang="en-US" dirty="0"/>
              <a:t>Print all elements of </a:t>
            </a:r>
            <a:r>
              <a:rPr lang="en-US" dirty="0" smtClean="0"/>
              <a:t>an array of strings: </a:t>
            </a:r>
            <a:endParaRPr lang="bg-BG" dirty="0"/>
          </a:p>
        </p:txBody>
      </p:sp>
      <p:sp>
        <p:nvSpPr>
          <p:cNvPr id="501762" name="Rectangle 2"/>
          <p:cNvSpPr>
            <a:spLocks noGrp="1" noChangeArrowheads="1"/>
          </p:cNvSpPr>
          <p:nvPr>
            <p:ph type="title"/>
          </p:nvPr>
        </p:nvSpPr>
        <p:spPr/>
        <p:txBody>
          <a:bodyPr>
            <a:noAutofit/>
          </a:bodyPr>
          <a:lstStyle/>
          <a:p>
            <a:r>
              <a:rPr lang="en-US" dirty="0" smtClean="0"/>
              <a:t>Traversing Arrays </a:t>
            </a:r>
            <a:r>
              <a:rPr lang="en-US" noProof="1" smtClean="0"/>
              <a:t>Using </a:t>
            </a:r>
            <a:r>
              <a:rPr lang="en-US" noProof="1" smtClean="0">
                <a:latin typeface="Consolas" pitchFamily="49" charset="0"/>
                <a:cs typeface="Consolas" pitchFamily="49" charset="0"/>
              </a:rPr>
              <a:t>for-in</a:t>
            </a:r>
            <a:r>
              <a:rPr lang="en-US" noProof="1" smtClean="0"/>
              <a:t> – Example</a:t>
            </a:r>
            <a:endParaRPr lang="en-US" noProof="1"/>
          </a:p>
        </p:txBody>
      </p:sp>
      <p:sp>
        <p:nvSpPr>
          <p:cNvPr id="501764" name="Rectangle 4"/>
          <p:cNvSpPr>
            <a:spLocks noChangeArrowheads="1"/>
          </p:cNvSpPr>
          <p:nvPr/>
        </p:nvSpPr>
        <p:spPr bwMode="auto">
          <a:xfrm>
            <a:off x="1117309" y="2133600"/>
            <a:ext cx="9884375" cy="40934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var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capitals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'Sofia</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'Washington</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'London</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'Paris'</a:t>
            </a: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endPar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for (var i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in capitals</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console.log(capitals[i]);</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76123949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3" name="Content Placeholder 2"/>
          <p:cNvSpPr>
            <a:spLocks noGrp="1"/>
          </p:cNvSpPr>
          <p:nvPr>
            <p:ph idx="1"/>
          </p:nvPr>
        </p:nvSpPr>
        <p:spPr/>
        <p:txBody>
          <a:bodyPr/>
          <a:lstStyle/>
          <a:p>
            <a:r>
              <a:rPr lang="en-US" dirty="0"/>
              <a:t>Traditional </a:t>
            </a:r>
            <a:r>
              <a:rPr lang="en-US" dirty="0" smtClean="0"/>
              <a:t>for-each </a:t>
            </a:r>
            <a:r>
              <a:rPr lang="en-US" dirty="0"/>
              <a:t>for arrays might work </a:t>
            </a:r>
            <a:r>
              <a:rPr lang="en-US" dirty="0" smtClean="0"/>
              <a:t>incorrectly</a:t>
            </a:r>
          </a:p>
          <a:p>
            <a:r>
              <a:rPr lang="en-US" dirty="0" smtClean="0"/>
              <a:t>Functional </a:t>
            </a:r>
            <a:r>
              <a:rPr lang="en-US" dirty="0" err="1" smtClean="0"/>
              <a:t>forEach</a:t>
            </a:r>
            <a:r>
              <a:rPr lang="en-US" dirty="0" smtClean="0"/>
              <a:t> is preferred by JavaScript developers because of it’s better performance</a:t>
            </a:r>
            <a:endParaRPr lang="en-US" dirty="0"/>
          </a:p>
        </p:txBody>
      </p:sp>
      <p:sp>
        <p:nvSpPr>
          <p:cNvPr id="4" name="Title 3"/>
          <p:cNvSpPr>
            <a:spLocks noGrp="1"/>
          </p:cNvSpPr>
          <p:nvPr>
            <p:ph type="title"/>
          </p:nvPr>
        </p:nvSpPr>
        <p:spPr>
          <a:xfrm>
            <a:off x="188815" y="40341"/>
            <a:ext cx="9715597" cy="1110780"/>
          </a:xfrm>
        </p:spPr>
        <p:txBody>
          <a:bodyPr>
            <a:normAutofit/>
          </a:bodyPr>
          <a:lstStyle/>
          <a:p>
            <a:r>
              <a:rPr lang="en-US" dirty="0" smtClean="0"/>
              <a:t>Using </a:t>
            </a:r>
            <a:r>
              <a:rPr lang="en-US" dirty="0" err="1" smtClean="0"/>
              <a:t>forEach</a:t>
            </a:r>
            <a:r>
              <a:rPr lang="en-US" dirty="0" smtClean="0"/>
              <a:t> function</a:t>
            </a:r>
            <a:endParaRPr lang="en-US" dirty="0"/>
          </a:p>
        </p:txBody>
      </p:sp>
      <p:sp>
        <p:nvSpPr>
          <p:cNvPr id="5" name="Rectangle 5"/>
          <p:cNvSpPr>
            <a:spLocks noChangeArrowheads="1"/>
          </p:cNvSpPr>
          <p:nvPr/>
        </p:nvSpPr>
        <p:spPr bwMode="auto">
          <a:xfrm>
            <a:off x="760412" y="3124200"/>
            <a:ext cx="10174283" cy="346939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tIns="72000" bIns="72000">
            <a:spAutoFit/>
          </a:bodyPr>
          <a:lstStyle/>
          <a:p>
            <a:pPr eaLnBrk="0" hangingPunct="0">
              <a:spcBef>
                <a:spcPts val="0"/>
              </a:spcBef>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var capitals = [</a:t>
            </a:r>
          </a:p>
          <a:p>
            <a:pPr eaLnBrk="0" hangingPunct="0">
              <a:spcBef>
                <a:spcPts val="0"/>
              </a:spcBef>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'Sofia',</a:t>
            </a:r>
          </a:p>
          <a:p>
            <a:pPr eaLnBrk="0" hangingPunct="0">
              <a:spcBef>
                <a:spcPts val="0"/>
              </a:spcBef>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'Washington',</a:t>
            </a:r>
          </a:p>
          <a:p>
            <a:pPr eaLnBrk="0" hangingPunct="0">
              <a:spcBef>
                <a:spcPts val="0"/>
              </a:spcBef>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'London'</a:t>
            </a:r>
          </a:p>
          <a:p>
            <a:pPr eaLnBrk="0" hangingPunct="0">
              <a:spcBef>
                <a:spcPts val="0"/>
              </a:spcBef>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capitals.forEach(function(capital) {</a:t>
            </a:r>
          </a:p>
          <a:p>
            <a:pPr eaLnBrk="0" hangingPunct="0">
              <a:spcBef>
                <a:spcPts val="0"/>
              </a:spcBef>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console.log(capital)</a:t>
            </a:r>
          </a:p>
          <a:p>
            <a:pPr eaLnBrk="0" hangingPunct="0">
              <a:spcBef>
                <a:spcPts val="0"/>
              </a:spcBef>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649514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www.richardscompany.com/food_processing.jpg"/>
          <p:cNvPicPr>
            <a:picLocks noChangeAspect="1" noChangeArrowheads="1"/>
          </p:cNvPicPr>
          <p:nvPr/>
        </p:nvPicPr>
        <p:blipFill>
          <a:blip r:embed="rId3" cstate="screen"/>
          <a:srcRect/>
          <a:stretch>
            <a:fillRect/>
          </a:stretch>
        </p:blipFill>
        <p:spPr bwMode="auto">
          <a:xfrm>
            <a:off x="3236446" y="1257300"/>
            <a:ext cx="5358004" cy="2857500"/>
          </a:xfrm>
          <a:prstGeom prst="roundRect">
            <a:avLst>
              <a:gd name="adj" fmla="val 5594"/>
            </a:avLst>
          </a:prstGeom>
          <a:solidFill>
            <a:srgbClr val="FFFFFF">
              <a:shade val="85000"/>
            </a:srgbClr>
          </a:solidFill>
          <a:ln>
            <a:solidFill>
              <a:schemeClr val="accent3">
                <a:lumMod val="75000"/>
              </a:schemeClr>
            </a:solidFill>
          </a:ln>
          <a:effectLst/>
        </p:spPr>
      </p:pic>
      <p:sp>
        <p:nvSpPr>
          <p:cNvPr id="580610" name="Rectangle 2"/>
          <p:cNvSpPr>
            <a:spLocks noGrp="1" noChangeArrowheads="1"/>
          </p:cNvSpPr>
          <p:nvPr>
            <p:ph type="title"/>
          </p:nvPr>
        </p:nvSpPr>
        <p:spPr>
          <a:xfrm>
            <a:off x="1446212" y="4648200"/>
            <a:ext cx="8938472" cy="820600"/>
          </a:xfrm>
        </p:spPr>
        <p:txBody>
          <a:bodyPr/>
          <a:lstStyle/>
          <a:p>
            <a:pPr>
              <a:lnSpc>
                <a:spcPct val="110000"/>
              </a:lnSpc>
            </a:pPr>
            <a:r>
              <a:rPr lang="en-US" dirty="0"/>
              <a:t>Processing Arrays</a:t>
            </a:r>
            <a:endParaRPr lang="bg-BG" dirty="0"/>
          </a:p>
        </p:txBody>
      </p:sp>
      <p:sp>
        <p:nvSpPr>
          <p:cNvPr id="6" name="Subtitle 2"/>
          <p:cNvSpPr>
            <a:spLocks noGrp="1"/>
          </p:cNvSpPr>
          <p:nvPr>
            <p:ph type="body" idx="1"/>
          </p:nvPr>
        </p:nvSpPr>
        <p:spPr>
          <a:xfrm>
            <a:off x="1446212" y="5522044"/>
            <a:ext cx="8938472" cy="688256"/>
          </a:xfrm>
        </p:spPr>
        <p:txBody>
          <a:bodyPr/>
          <a:lstStyle/>
          <a:p>
            <a:r>
              <a:rPr lang="en-US" dirty="0" smtClean="0"/>
              <a:t>Live Demo</a:t>
            </a:r>
            <a:endParaRPr lang="en-US" dirty="0"/>
          </a:p>
        </p:txBody>
      </p:sp>
    </p:spTree>
    <p:extLst>
      <p:ext uri="{BB962C8B-B14F-4D97-AF65-F5344CB8AC3E}">
        <p14:creationId xmlns:p14="http://schemas.microsoft.com/office/powerpoint/2010/main" val="359296297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26</a:t>
            </a:fld>
            <a:endParaRPr lang="en-US" dirty="0"/>
          </a:p>
        </p:txBody>
      </p:sp>
      <p:sp>
        <p:nvSpPr>
          <p:cNvPr id="5" name="Content Placeholder 4"/>
          <p:cNvSpPr>
            <a:spLocks noGrp="1"/>
          </p:cNvSpPr>
          <p:nvPr>
            <p:ph idx="1"/>
          </p:nvPr>
        </p:nvSpPr>
        <p:spPr/>
        <p:txBody>
          <a:bodyPr>
            <a:noAutofit/>
          </a:bodyPr>
          <a:lstStyle/>
          <a:p>
            <a:r>
              <a:rPr lang="en-US" sz="3200" dirty="0">
                <a:solidFill>
                  <a:schemeClr val="tx1">
                    <a:lumMod val="40000"/>
                    <a:lumOff val="60000"/>
                  </a:schemeClr>
                </a:solidFill>
              </a:rPr>
              <a:t>All arrays in JavaScript are </a:t>
            </a:r>
            <a:r>
              <a:rPr lang="en-US" sz="3200" dirty="0" smtClean="0">
                <a:solidFill>
                  <a:schemeClr val="tx2">
                    <a:lumMod val="75000"/>
                  </a:schemeClr>
                </a:solidFill>
              </a:rPr>
              <a:t>dynamic</a:t>
            </a:r>
            <a:r>
              <a:rPr lang="en-US" sz="3200" dirty="0" smtClean="0">
                <a:solidFill>
                  <a:schemeClr val="accent5">
                    <a:lumMod val="20000"/>
                    <a:lumOff val="80000"/>
                  </a:schemeClr>
                </a:solidFill>
              </a:rPr>
              <a:t> (dynamically-resizable)</a:t>
            </a:r>
          </a:p>
          <a:p>
            <a:pPr lvl="1"/>
            <a:r>
              <a:rPr lang="en-US" sz="3000" dirty="0"/>
              <a:t>Their size can be changed at </a:t>
            </a:r>
            <a:r>
              <a:rPr lang="en-US" sz="3000" dirty="0" smtClean="0"/>
              <a:t>runtime through append / insert / delete</a:t>
            </a:r>
            <a:endParaRPr lang="en-US" sz="3000" dirty="0"/>
          </a:p>
          <a:p>
            <a:r>
              <a:rPr lang="en-US" sz="3200" dirty="0" smtClean="0"/>
              <a:t>Methods for array manipulation:</a:t>
            </a:r>
          </a:p>
          <a:p>
            <a:pPr lvl="1"/>
            <a:r>
              <a:rPr lang="en-US" sz="3000" b="1" noProof="1" smtClean="0">
                <a:solidFill>
                  <a:schemeClr val="tx2">
                    <a:lumMod val="75000"/>
                  </a:schemeClr>
                </a:solidFill>
                <a:latin typeface="Consolas" panose="020B0609020204030204" pitchFamily="49" charset="0"/>
                <a:cs typeface="Consolas" pitchFamily="49" charset="0"/>
              </a:rPr>
              <a:t>array.push(element)</a:t>
            </a:r>
            <a:r>
              <a:rPr lang="en-US" sz="3000" b="1" dirty="0" smtClean="0"/>
              <a:t> </a:t>
            </a:r>
            <a:r>
              <a:rPr lang="en-US" sz="3000" dirty="0" smtClean="0"/>
              <a:t>– appends a new element at the end</a:t>
            </a:r>
          </a:p>
          <a:p>
            <a:pPr lvl="1"/>
            <a:r>
              <a:rPr lang="en-US" sz="3000" b="1" noProof="1" smtClean="0">
                <a:solidFill>
                  <a:schemeClr val="tx2">
                    <a:lumMod val="75000"/>
                  </a:schemeClr>
                </a:solidFill>
                <a:latin typeface="Consolas" pitchFamily="49" charset="0"/>
                <a:cs typeface="Consolas" pitchFamily="49" charset="0"/>
              </a:rPr>
              <a:t>array.pop()</a:t>
            </a:r>
            <a:r>
              <a:rPr lang="en-US" sz="3000" dirty="0"/>
              <a:t> – </a:t>
            </a:r>
            <a:r>
              <a:rPr lang="en-US" sz="3000" dirty="0" smtClean="0"/>
              <a:t>removes and returns the last element</a:t>
            </a:r>
          </a:p>
          <a:p>
            <a:pPr lvl="1"/>
            <a:r>
              <a:rPr lang="en-US" sz="3000" b="1" noProof="1">
                <a:solidFill>
                  <a:schemeClr val="tx2">
                    <a:lumMod val="75000"/>
                  </a:schemeClr>
                </a:solidFill>
                <a:latin typeface="Consolas" pitchFamily="49" charset="0"/>
                <a:cs typeface="Consolas" pitchFamily="49" charset="0"/>
              </a:rPr>
              <a:t>array.unshift(element</a:t>
            </a:r>
            <a:r>
              <a:rPr lang="en-US" sz="3000" b="1" noProof="1" smtClean="0">
                <a:solidFill>
                  <a:schemeClr val="tx2">
                    <a:lumMod val="75000"/>
                  </a:schemeClr>
                </a:solidFill>
                <a:latin typeface="Consolas" pitchFamily="49" charset="0"/>
                <a:cs typeface="Consolas" pitchFamily="49" charset="0"/>
              </a:rPr>
              <a:t>)</a:t>
            </a:r>
            <a:r>
              <a:rPr lang="en-US" sz="3000" dirty="0"/>
              <a:t> – </a:t>
            </a:r>
            <a:r>
              <a:rPr lang="en-US" sz="3000" dirty="0" smtClean="0"/>
              <a:t>inserts </a:t>
            </a:r>
            <a:r>
              <a:rPr lang="en-US" sz="3000" dirty="0"/>
              <a:t>a new element at the beginning of the array</a:t>
            </a:r>
          </a:p>
          <a:p>
            <a:pPr lvl="1"/>
            <a:r>
              <a:rPr lang="en-US" sz="3000" b="1" noProof="1">
                <a:solidFill>
                  <a:schemeClr val="tx2">
                    <a:lumMod val="75000"/>
                  </a:schemeClr>
                </a:solidFill>
                <a:latin typeface="Consolas" pitchFamily="49" charset="0"/>
                <a:cs typeface="Consolas" pitchFamily="49" charset="0"/>
              </a:rPr>
              <a:t>array.shift</a:t>
            </a:r>
            <a:r>
              <a:rPr lang="en-US" sz="3000" b="1" noProof="1" smtClean="0">
                <a:solidFill>
                  <a:schemeClr val="tx2">
                    <a:lumMod val="75000"/>
                  </a:schemeClr>
                </a:solidFill>
                <a:latin typeface="Consolas" pitchFamily="49" charset="0"/>
                <a:cs typeface="Consolas" pitchFamily="49" charset="0"/>
              </a:rPr>
              <a:t>()</a:t>
            </a:r>
            <a:r>
              <a:rPr lang="en-US" sz="3000" dirty="0"/>
              <a:t> </a:t>
            </a:r>
            <a:r>
              <a:rPr lang="en-US" sz="3000" dirty="0" smtClean="0"/>
              <a:t>– removes </a:t>
            </a:r>
            <a:r>
              <a:rPr lang="en-US" sz="3000" dirty="0"/>
              <a:t>and returns the element at the beginning of the </a:t>
            </a:r>
            <a:r>
              <a:rPr lang="en-US" sz="3000" dirty="0" smtClean="0"/>
              <a:t>array</a:t>
            </a:r>
          </a:p>
        </p:txBody>
      </p:sp>
      <p:sp>
        <p:nvSpPr>
          <p:cNvPr id="4" name="Title 3"/>
          <p:cNvSpPr>
            <a:spLocks noGrp="1"/>
          </p:cNvSpPr>
          <p:nvPr>
            <p:ph type="title"/>
          </p:nvPr>
        </p:nvSpPr>
        <p:spPr/>
        <p:txBody>
          <a:bodyPr/>
          <a:lstStyle/>
          <a:p>
            <a:r>
              <a:rPr lang="en-US" dirty="0" smtClean="0"/>
              <a:t>Arrays in JS </a:t>
            </a:r>
            <a:r>
              <a:rPr lang="en-US" dirty="0"/>
              <a:t>are Dynamic </a:t>
            </a:r>
            <a:r>
              <a:rPr lang="en-US" dirty="0" smtClean="0"/>
              <a:t>(Resizable)</a:t>
            </a:r>
            <a:endParaRPr lang="en-US" dirty="0"/>
          </a:p>
        </p:txBody>
      </p:sp>
    </p:spTree>
    <p:extLst>
      <p:ext uri="{BB962C8B-B14F-4D97-AF65-F5344CB8AC3E}">
        <p14:creationId xmlns:p14="http://schemas.microsoft.com/office/powerpoint/2010/main" val="318593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27</a:t>
            </a:fld>
            <a:endParaRPr lang="en-US" dirty="0"/>
          </a:p>
        </p:txBody>
      </p:sp>
      <p:sp>
        <p:nvSpPr>
          <p:cNvPr id="4" name="Title 3"/>
          <p:cNvSpPr>
            <a:spLocks noGrp="1"/>
          </p:cNvSpPr>
          <p:nvPr>
            <p:ph type="title"/>
          </p:nvPr>
        </p:nvSpPr>
        <p:spPr/>
        <p:txBody>
          <a:bodyPr/>
          <a:lstStyle/>
          <a:p>
            <a:r>
              <a:rPr lang="en-US" dirty="0" smtClean="0"/>
              <a:t>Append / Insert / Delete from Array</a:t>
            </a:r>
            <a:endParaRPr lang="en-US" dirty="0"/>
          </a:p>
        </p:txBody>
      </p:sp>
      <p:sp>
        <p:nvSpPr>
          <p:cNvPr id="7" name="Content Placeholder 2"/>
          <p:cNvSpPr txBox="1">
            <a:spLocks/>
          </p:cNvSpPr>
          <p:nvPr/>
        </p:nvSpPr>
        <p:spPr>
          <a:xfrm>
            <a:off x="684212" y="1371600"/>
            <a:ext cx="10729798" cy="483209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Font typeface="Wingdings 2" pitchFamily="18" charset="2"/>
              <a:buNone/>
            </a:pPr>
            <a:r>
              <a:rPr lang="en-US" sz="2800" noProof="1" smtClean="0">
                <a:solidFill>
                  <a:srgbClr val="FBEEDC"/>
                </a:solidFill>
                <a:latin typeface="Consolas" pitchFamily="49" charset="0"/>
                <a:cs typeface="Consolas" pitchFamily="49" charset="0"/>
              </a:rPr>
              <a:t>var numbers = [1, 2, 3, 4, 5];</a:t>
            </a:r>
          </a:p>
          <a:p>
            <a:pPr marL="0" indent="0">
              <a:lnSpc>
                <a:spcPct val="100000"/>
              </a:lnSpc>
              <a:spcBef>
                <a:spcPts val="0"/>
              </a:spcBef>
              <a:spcAft>
                <a:spcPct val="0"/>
              </a:spcAft>
              <a:buNone/>
            </a:pPr>
            <a:r>
              <a:rPr lang="en-US" sz="2800" noProof="1" smtClean="0">
                <a:solidFill>
                  <a:srgbClr val="FBEEDC"/>
                </a:solidFill>
                <a:latin typeface="Consolas" pitchFamily="49" charset="0"/>
                <a:cs typeface="Consolas" pitchFamily="49" charset="0"/>
              </a:rPr>
              <a:t>console.log(numbers.join('|</a:t>
            </a:r>
            <a:r>
              <a:rPr lang="en-US" sz="2800" noProof="1">
                <a:solidFill>
                  <a:srgbClr val="FBEEDC"/>
                </a:solidFill>
                <a:latin typeface="Consolas" pitchFamily="49" charset="0"/>
                <a:cs typeface="Consolas" pitchFamily="49" charset="0"/>
              </a:rPr>
              <a:t>'</a:t>
            </a:r>
            <a:r>
              <a:rPr lang="en-US" sz="2800" noProof="1" smtClean="0">
                <a:solidFill>
                  <a:srgbClr val="FBEEDC"/>
                </a:solidFill>
                <a:latin typeface="Consolas" pitchFamily="49" charset="0"/>
                <a:cs typeface="Consolas" pitchFamily="49" charset="0"/>
              </a:rPr>
              <a:t>)); // result</a:t>
            </a:r>
            <a:r>
              <a:rPr lang="en-US" sz="2800" noProof="1">
                <a:solidFill>
                  <a:srgbClr val="FBEEDC"/>
                </a:solidFill>
                <a:latin typeface="Consolas" pitchFamily="49" charset="0"/>
                <a:cs typeface="Consolas" pitchFamily="49" charset="0"/>
              </a:rPr>
              <a:t>: </a:t>
            </a:r>
            <a:r>
              <a:rPr lang="en-US" sz="2800" noProof="1" smtClean="0">
                <a:solidFill>
                  <a:srgbClr val="FBEEDC"/>
                </a:solidFill>
                <a:latin typeface="Consolas" pitchFamily="49" charset="0"/>
                <a:cs typeface="Consolas" pitchFamily="49" charset="0"/>
              </a:rPr>
              <a:t>1|2|3|4|5</a:t>
            </a:r>
          </a:p>
          <a:p>
            <a:pPr marL="0" indent="0">
              <a:lnSpc>
                <a:spcPct val="100000"/>
              </a:lnSpc>
              <a:spcBef>
                <a:spcPts val="0"/>
              </a:spcBef>
              <a:spcAft>
                <a:spcPct val="0"/>
              </a:spcAft>
              <a:buNone/>
            </a:pPr>
            <a:endParaRPr lang="en-US" sz="2800" noProof="1" smtClean="0">
              <a:solidFill>
                <a:srgbClr val="FBEEDC"/>
              </a:solidFill>
              <a:latin typeface="Consolas" pitchFamily="49" charset="0"/>
              <a:cs typeface="Consolas" pitchFamily="49" charset="0"/>
            </a:endParaRPr>
          </a:p>
          <a:p>
            <a:pPr marL="0" indent="0">
              <a:lnSpc>
                <a:spcPct val="100000"/>
              </a:lnSpc>
              <a:spcBef>
                <a:spcPts val="0"/>
              </a:spcBef>
              <a:spcAft>
                <a:spcPct val="0"/>
              </a:spcAft>
              <a:buNone/>
            </a:pPr>
            <a:r>
              <a:rPr lang="en-US" sz="2800" noProof="1" smtClean="0">
                <a:solidFill>
                  <a:srgbClr val="FBEEDC"/>
                </a:solidFill>
                <a:latin typeface="Consolas" pitchFamily="49" charset="0"/>
                <a:cs typeface="Consolas" pitchFamily="49" charset="0"/>
              </a:rPr>
              <a:t>var tail = numbers.pop();       // tail = 5;</a:t>
            </a:r>
          </a:p>
          <a:p>
            <a:pPr marL="0" indent="0">
              <a:lnSpc>
                <a:spcPct val="100000"/>
              </a:lnSpc>
              <a:spcBef>
                <a:spcPts val="0"/>
              </a:spcBef>
              <a:spcAft>
                <a:spcPct val="0"/>
              </a:spcAft>
              <a:buNone/>
            </a:pPr>
            <a:r>
              <a:rPr lang="en-US" sz="2800" noProof="1">
                <a:solidFill>
                  <a:srgbClr val="FBEEDC"/>
                </a:solidFill>
                <a:latin typeface="Consolas" pitchFamily="49" charset="0"/>
                <a:cs typeface="Consolas" pitchFamily="49" charset="0"/>
              </a:rPr>
              <a:t>console.log(numbers.join</a:t>
            </a:r>
            <a:r>
              <a:rPr lang="en-US" sz="2800" noProof="1" smtClean="0">
                <a:solidFill>
                  <a:srgbClr val="FBEEDC"/>
                </a:solidFill>
                <a:latin typeface="Consolas" pitchFamily="49" charset="0"/>
                <a:cs typeface="Consolas" pitchFamily="49" charset="0"/>
              </a:rPr>
              <a:t>('|</a:t>
            </a:r>
            <a:r>
              <a:rPr lang="en-US" sz="2800" noProof="1">
                <a:solidFill>
                  <a:srgbClr val="FBEEDC"/>
                </a:solidFill>
                <a:latin typeface="Consolas" pitchFamily="49" charset="0"/>
                <a:cs typeface="Consolas" pitchFamily="49" charset="0"/>
              </a:rPr>
              <a:t>'</a:t>
            </a:r>
            <a:r>
              <a:rPr lang="en-US" sz="2800" noProof="1" smtClean="0">
                <a:solidFill>
                  <a:srgbClr val="FBEEDC"/>
                </a:solidFill>
                <a:latin typeface="Consolas" pitchFamily="49" charset="0"/>
                <a:cs typeface="Consolas" pitchFamily="49" charset="0"/>
              </a:rPr>
              <a:t>)); // result</a:t>
            </a:r>
            <a:r>
              <a:rPr lang="en-US" sz="2800" noProof="1">
                <a:solidFill>
                  <a:srgbClr val="FBEEDC"/>
                </a:solidFill>
                <a:latin typeface="Consolas" pitchFamily="49" charset="0"/>
                <a:cs typeface="Consolas" pitchFamily="49" charset="0"/>
              </a:rPr>
              <a:t>: </a:t>
            </a:r>
            <a:r>
              <a:rPr lang="en-US" sz="2800" noProof="1" smtClean="0">
                <a:solidFill>
                  <a:srgbClr val="FBEEDC"/>
                </a:solidFill>
                <a:latin typeface="Consolas" pitchFamily="49" charset="0"/>
                <a:cs typeface="Consolas" pitchFamily="49" charset="0"/>
              </a:rPr>
              <a:t>1|2|3|4</a:t>
            </a:r>
          </a:p>
          <a:p>
            <a:pPr marL="0" indent="0">
              <a:lnSpc>
                <a:spcPct val="100000"/>
              </a:lnSpc>
              <a:spcBef>
                <a:spcPts val="0"/>
              </a:spcBef>
              <a:spcAft>
                <a:spcPct val="0"/>
              </a:spcAft>
              <a:buNone/>
            </a:pPr>
            <a:endParaRPr lang="en-US" sz="2800" noProof="1" smtClean="0">
              <a:solidFill>
                <a:srgbClr val="FBEEDC"/>
              </a:solidFill>
              <a:latin typeface="Consolas" pitchFamily="49" charset="0"/>
              <a:cs typeface="Consolas" pitchFamily="49" charset="0"/>
            </a:endParaRPr>
          </a:p>
          <a:p>
            <a:pPr marL="0" indent="0">
              <a:lnSpc>
                <a:spcPct val="100000"/>
              </a:lnSpc>
              <a:spcBef>
                <a:spcPts val="0"/>
              </a:spcBef>
              <a:spcAft>
                <a:spcPct val="0"/>
              </a:spcAft>
              <a:buNone/>
            </a:pPr>
            <a:r>
              <a:rPr lang="en-US" sz="2800" noProof="1" smtClean="0">
                <a:solidFill>
                  <a:srgbClr val="FBEEDC"/>
                </a:solidFill>
                <a:latin typeface="Consolas" pitchFamily="49" charset="0"/>
                <a:cs typeface="Consolas" pitchFamily="49" charset="0"/>
              </a:rPr>
              <a:t>numbers.unshift(0);</a:t>
            </a:r>
          </a:p>
          <a:p>
            <a:pPr marL="0" indent="0">
              <a:lnSpc>
                <a:spcPct val="100000"/>
              </a:lnSpc>
              <a:spcBef>
                <a:spcPts val="0"/>
              </a:spcBef>
              <a:spcAft>
                <a:spcPct val="0"/>
              </a:spcAft>
              <a:buNone/>
            </a:pPr>
            <a:r>
              <a:rPr lang="en-US" sz="2800" noProof="1" smtClean="0">
                <a:solidFill>
                  <a:srgbClr val="FBEEDC"/>
                </a:solidFill>
                <a:latin typeface="Consolas" pitchFamily="49" charset="0"/>
                <a:cs typeface="Consolas" pitchFamily="49" charset="0"/>
              </a:rPr>
              <a:t>console.log(numbers.join('|</a:t>
            </a:r>
            <a:r>
              <a:rPr lang="en-US" sz="2800" noProof="1">
                <a:solidFill>
                  <a:srgbClr val="FBEEDC"/>
                </a:solidFill>
                <a:latin typeface="Consolas" pitchFamily="49" charset="0"/>
                <a:cs typeface="Consolas" pitchFamily="49" charset="0"/>
              </a:rPr>
              <a:t>'</a:t>
            </a:r>
            <a:r>
              <a:rPr lang="en-US" sz="2800" noProof="1" smtClean="0">
                <a:solidFill>
                  <a:srgbClr val="FBEEDC"/>
                </a:solidFill>
                <a:latin typeface="Consolas" pitchFamily="49" charset="0"/>
                <a:cs typeface="Consolas" pitchFamily="49" charset="0"/>
              </a:rPr>
              <a:t>)); // result: 0|1|2|3|4</a:t>
            </a:r>
          </a:p>
          <a:p>
            <a:pPr marL="0" indent="0">
              <a:lnSpc>
                <a:spcPct val="100000"/>
              </a:lnSpc>
              <a:spcBef>
                <a:spcPts val="0"/>
              </a:spcBef>
              <a:spcAft>
                <a:spcPct val="0"/>
              </a:spcAft>
              <a:buNone/>
            </a:pPr>
            <a:endParaRPr lang="en-US" sz="2800" noProof="1" smtClean="0">
              <a:solidFill>
                <a:srgbClr val="FBEEDC"/>
              </a:solidFill>
              <a:latin typeface="Consolas" pitchFamily="49" charset="0"/>
              <a:cs typeface="Consolas" pitchFamily="49" charset="0"/>
            </a:endParaRPr>
          </a:p>
          <a:p>
            <a:pPr marL="0" indent="0">
              <a:lnSpc>
                <a:spcPct val="100000"/>
              </a:lnSpc>
              <a:spcBef>
                <a:spcPts val="0"/>
              </a:spcBef>
              <a:spcAft>
                <a:spcPct val="0"/>
              </a:spcAft>
              <a:buNone/>
            </a:pPr>
            <a:r>
              <a:rPr lang="en-US" sz="2800" noProof="1" smtClean="0">
                <a:solidFill>
                  <a:srgbClr val="FBEEDC"/>
                </a:solidFill>
                <a:latin typeface="Consolas" pitchFamily="49" charset="0"/>
                <a:cs typeface="Consolas" pitchFamily="49" charset="0"/>
              </a:rPr>
              <a:t>var head = numbers.shift();     // head = 0;</a:t>
            </a:r>
          </a:p>
          <a:p>
            <a:pPr marL="0" indent="0">
              <a:lnSpc>
                <a:spcPct val="100000"/>
              </a:lnSpc>
              <a:spcBef>
                <a:spcPts val="0"/>
              </a:spcBef>
              <a:spcAft>
                <a:spcPct val="0"/>
              </a:spcAft>
              <a:buNone/>
            </a:pPr>
            <a:r>
              <a:rPr lang="en-US" sz="2800" noProof="1" smtClean="0">
                <a:solidFill>
                  <a:srgbClr val="FBEEDC"/>
                </a:solidFill>
                <a:latin typeface="Consolas" pitchFamily="49" charset="0"/>
                <a:cs typeface="Consolas" pitchFamily="49" charset="0"/>
              </a:rPr>
              <a:t>console.log(numbers.join('|</a:t>
            </a:r>
            <a:r>
              <a:rPr lang="en-US" sz="2800" noProof="1">
                <a:solidFill>
                  <a:srgbClr val="FBEEDC"/>
                </a:solidFill>
                <a:latin typeface="Consolas" pitchFamily="49" charset="0"/>
                <a:cs typeface="Consolas" pitchFamily="49" charset="0"/>
              </a:rPr>
              <a:t>'</a:t>
            </a:r>
            <a:r>
              <a:rPr lang="en-US" sz="2800" noProof="1" smtClean="0">
                <a:solidFill>
                  <a:srgbClr val="FBEEDC"/>
                </a:solidFill>
                <a:latin typeface="Consolas" pitchFamily="49" charset="0"/>
                <a:cs typeface="Consolas" pitchFamily="49" charset="0"/>
              </a:rPr>
              <a:t>)); // result</a:t>
            </a:r>
            <a:r>
              <a:rPr lang="en-US" sz="2800" noProof="1">
                <a:solidFill>
                  <a:srgbClr val="FBEEDC"/>
                </a:solidFill>
                <a:latin typeface="Consolas" pitchFamily="49" charset="0"/>
                <a:cs typeface="Consolas" pitchFamily="49" charset="0"/>
              </a:rPr>
              <a:t>: </a:t>
            </a:r>
            <a:r>
              <a:rPr lang="en-US" sz="2800" noProof="1" smtClean="0">
                <a:solidFill>
                  <a:srgbClr val="FBEEDC"/>
                </a:solidFill>
                <a:latin typeface="Consolas" pitchFamily="49" charset="0"/>
                <a:cs typeface="Consolas" pitchFamily="49" charset="0"/>
              </a:rPr>
              <a:t>1|2|3|4</a:t>
            </a:r>
            <a:endParaRPr lang="en-US" sz="2800" noProof="1">
              <a:solidFill>
                <a:srgbClr val="FBEEDC"/>
              </a:solidFill>
              <a:latin typeface="Consolas" pitchFamily="49" charset="0"/>
              <a:cs typeface="Consolas" pitchFamily="49" charset="0"/>
            </a:endParaRPr>
          </a:p>
        </p:txBody>
      </p:sp>
    </p:spTree>
    <p:extLst>
      <p:ext uri="{BB962C8B-B14F-4D97-AF65-F5344CB8AC3E}">
        <p14:creationId xmlns:p14="http://schemas.microsoft.com/office/powerpoint/2010/main" val="3133899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3" name="Content Placeholder 2"/>
          <p:cNvSpPr>
            <a:spLocks noGrp="1"/>
          </p:cNvSpPr>
          <p:nvPr>
            <p:ph idx="1"/>
          </p:nvPr>
        </p:nvSpPr>
        <p:spPr/>
        <p:txBody>
          <a:bodyPr/>
          <a:lstStyle/>
          <a:p>
            <a:r>
              <a:rPr lang="en-US" dirty="0"/>
              <a:t>The </a:t>
            </a:r>
            <a:r>
              <a:rPr lang="en-US" sz="3200" b="1" dirty="0" err="1">
                <a:solidFill>
                  <a:schemeClr val="tx2">
                    <a:lumMod val="75000"/>
                  </a:schemeClr>
                </a:solidFill>
                <a:latin typeface="Consolas" panose="020B0609020204030204" pitchFamily="49" charset="0"/>
                <a:cs typeface="Consolas" pitchFamily="49" charset="0"/>
              </a:rPr>
              <a:t>array.filter</a:t>
            </a:r>
            <a:r>
              <a:rPr lang="en-US" sz="3200" b="1" dirty="0" smtClean="0">
                <a:solidFill>
                  <a:schemeClr val="tx2">
                    <a:lumMod val="75000"/>
                  </a:schemeClr>
                </a:solidFill>
                <a:latin typeface="Consolas" panose="020B0609020204030204" pitchFamily="49" charset="0"/>
                <a:cs typeface="Consolas" pitchFamily="49" charset="0"/>
              </a:rPr>
              <a:t>()</a:t>
            </a:r>
            <a:r>
              <a:rPr lang="en-US" dirty="0"/>
              <a:t> </a:t>
            </a:r>
            <a:r>
              <a:rPr lang="en-US" dirty="0" smtClean="0"/>
              <a:t>method </a:t>
            </a:r>
            <a:r>
              <a:rPr lang="en-US" dirty="0"/>
              <a:t>creates a new array </a:t>
            </a:r>
            <a:r>
              <a:rPr lang="en-US" dirty="0" smtClean="0"/>
              <a:t>filtered by  a provided function</a:t>
            </a:r>
            <a:endParaRPr lang="en-US" dirty="0"/>
          </a:p>
        </p:txBody>
      </p:sp>
      <p:sp>
        <p:nvSpPr>
          <p:cNvPr id="4" name="Title 3"/>
          <p:cNvSpPr>
            <a:spLocks noGrp="1"/>
          </p:cNvSpPr>
          <p:nvPr>
            <p:ph type="title"/>
          </p:nvPr>
        </p:nvSpPr>
        <p:spPr/>
        <p:txBody>
          <a:bodyPr/>
          <a:lstStyle/>
          <a:p>
            <a:r>
              <a:rPr lang="en-US" dirty="0" smtClean="0"/>
              <a:t>Array filter()</a:t>
            </a:r>
            <a:endParaRPr lang="en-US" dirty="0"/>
          </a:p>
        </p:txBody>
      </p:sp>
      <p:sp>
        <p:nvSpPr>
          <p:cNvPr id="5" name="Content Placeholder 2"/>
          <p:cNvSpPr txBox="1">
            <a:spLocks/>
          </p:cNvSpPr>
          <p:nvPr/>
        </p:nvSpPr>
        <p:spPr>
          <a:xfrm>
            <a:off x="455612" y="2634343"/>
            <a:ext cx="7315200" cy="280076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None/>
            </a:pPr>
            <a:r>
              <a:rPr lang="en-US" sz="2400" noProof="1">
                <a:solidFill>
                  <a:srgbClr val="FBEEDC"/>
                </a:solidFill>
                <a:latin typeface="Consolas" pitchFamily="49" charset="0"/>
                <a:cs typeface="Consolas" pitchFamily="49" charset="0"/>
              </a:rPr>
              <a:t>function isBigEnough(element) </a:t>
            </a:r>
            <a:r>
              <a:rPr lang="en-US" sz="2400" noProof="1" smtClean="0">
                <a:solidFill>
                  <a:srgbClr val="FBEEDC"/>
                </a:solidFill>
                <a:latin typeface="Consolas" pitchFamily="49" charset="0"/>
                <a:cs typeface="Consolas" pitchFamily="49" charset="0"/>
              </a:rPr>
              <a:t>{ </a:t>
            </a:r>
            <a:endParaRPr lang="en-US" sz="2400" noProof="1">
              <a:solidFill>
                <a:srgbClr val="FBEEDC"/>
              </a:solidFill>
              <a:latin typeface="Consolas" pitchFamily="49" charset="0"/>
              <a:cs typeface="Consolas" pitchFamily="49" charset="0"/>
            </a:endParaRPr>
          </a:p>
          <a:p>
            <a:pPr marL="0" indent="0">
              <a:lnSpc>
                <a:spcPct val="100000"/>
              </a:lnSpc>
              <a:spcBef>
                <a:spcPts val="0"/>
              </a:spcBef>
              <a:spcAft>
                <a:spcPct val="0"/>
              </a:spcAft>
              <a:buNone/>
            </a:pPr>
            <a:r>
              <a:rPr lang="en-US" sz="2400" noProof="1">
                <a:solidFill>
                  <a:srgbClr val="FBEEDC"/>
                </a:solidFill>
                <a:latin typeface="Consolas" pitchFamily="49" charset="0"/>
                <a:cs typeface="Consolas" pitchFamily="49" charset="0"/>
              </a:rPr>
              <a:t>  return element </a:t>
            </a:r>
            <a:r>
              <a:rPr lang="en-US" sz="2400" noProof="1" smtClean="0">
                <a:solidFill>
                  <a:srgbClr val="FBEEDC"/>
                </a:solidFill>
                <a:latin typeface="Consolas" pitchFamily="49" charset="0"/>
                <a:cs typeface="Consolas" pitchFamily="49" charset="0"/>
              </a:rPr>
              <a:t>&lt; </a:t>
            </a:r>
            <a:r>
              <a:rPr lang="en-US" sz="2400" noProof="1">
                <a:solidFill>
                  <a:srgbClr val="FBEEDC"/>
                </a:solidFill>
                <a:latin typeface="Consolas" pitchFamily="49" charset="0"/>
                <a:cs typeface="Consolas" pitchFamily="49" charset="0"/>
              </a:rPr>
              <a:t>10;</a:t>
            </a:r>
          </a:p>
          <a:p>
            <a:pPr marL="0" indent="0">
              <a:lnSpc>
                <a:spcPct val="100000"/>
              </a:lnSpc>
              <a:spcBef>
                <a:spcPts val="0"/>
              </a:spcBef>
              <a:spcAft>
                <a:spcPct val="0"/>
              </a:spcAft>
              <a:buNone/>
            </a:pPr>
            <a:r>
              <a:rPr lang="en-US" sz="2400" noProof="1" smtClean="0">
                <a:solidFill>
                  <a:srgbClr val="FBEEDC"/>
                </a:solidFill>
                <a:latin typeface="Consolas" pitchFamily="49" charset="0"/>
                <a:cs typeface="Consolas" pitchFamily="49" charset="0"/>
              </a:rPr>
              <a:t>} </a:t>
            </a:r>
            <a:r>
              <a:rPr lang="en-US" sz="2800" noProof="1" smtClean="0">
                <a:solidFill>
                  <a:schemeClr val="tx2">
                    <a:lumMod val="75000"/>
                  </a:schemeClr>
                </a:solidFill>
                <a:latin typeface="Consolas" panose="020B0609020204030204" pitchFamily="49" charset="0"/>
                <a:cs typeface="Consolas" pitchFamily="49" charset="0"/>
              </a:rPr>
              <a:t>// </a:t>
            </a:r>
            <a:r>
              <a:rPr lang="en-US" sz="2800" noProof="1">
                <a:solidFill>
                  <a:schemeClr val="tx2">
                    <a:lumMod val="75000"/>
                  </a:schemeClr>
                </a:solidFill>
                <a:latin typeface="Consolas" panose="020B0609020204030204" pitchFamily="49" charset="0"/>
                <a:cs typeface="Consolas" pitchFamily="49" charset="0"/>
              </a:rPr>
              <a:t>declaring callback function</a:t>
            </a:r>
          </a:p>
          <a:p>
            <a:pPr marL="0" indent="0">
              <a:lnSpc>
                <a:spcPct val="100000"/>
              </a:lnSpc>
              <a:spcBef>
                <a:spcPts val="0"/>
              </a:spcBef>
              <a:spcAft>
                <a:spcPct val="0"/>
              </a:spcAft>
              <a:buNone/>
            </a:pPr>
            <a:endParaRPr lang="en-US" sz="2400" noProof="1">
              <a:solidFill>
                <a:srgbClr val="FBEEDC"/>
              </a:solidFill>
              <a:latin typeface="Consolas" pitchFamily="49" charset="0"/>
              <a:cs typeface="Consolas" pitchFamily="49" charset="0"/>
            </a:endParaRPr>
          </a:p>
          <a:p>
            <a:pPr marL="0" indent="0">
              <a:lnSpc>
                <a:spcPct val="100000"/>
              </a:lnSpc>
              <a:spcBef>
                <a:spcPts val="0"/>
              </a:spcBef>
              <a:spcAft>
                <a:spcPct val="0"/>
              </a:spcAft>
              <a:buNone/>
            </a:pPr>
            <a:r>
              <a:rPr lang="en-US" sz="2400" noProof="1">
                <a:solidFill>
                  <a:srgbClr val="FBEEDC"/>
                </a:solidFill>
                <a:latin typeface="Consolas" pitchFamily="49" charset="0"/>
                <a:cs typeface="Consolas" pitchFamily="49" charset="0"/>
              </a:rPr>
              <a:t>var filtered = </a:t>
            </a:r>
            <a:endParaRPr lang="en-US" sz="2400" noProof="1" smtClean="0">
              <a:solidFill>
                <a:srgbClr val="FBEEDC"/>
              </a:solidFill>
              <a:latin typeface="Consolas" pitchFamily="49" charset="0"/>
              <a:cs typeface="Consolas" pitchFamily="49" charset="0"/>
            </a:endParaRPr>
          </a:p>
          <a:p>
            <a:pPr marL="0" indent="0">
              <a:lnSpc>
                <a:spcPct val="100000"/>
              </a:lnSpc>
              <a:spcBef>
                <a:spcPts val="0"/>
              </a:spcBef>
              <a:spcAft>
                <a:spcPct val="0"/>
              </a:spcAft>
              <a:buNone/>
            </a:pPr>
            <a:r>
              <a:rPr lang="en-US" sz="2400" noProof="1">
                <a:solidFill>
                  <a:srgbClr val="FBEEDC"/>
                </a:solidFill>
                <a:latin typeface="Consolas" pitchFamily="49" charset="0"/>
                <a:cs typeface="Consolas" pitchFamily="49" charset="0"/>
              </a:rPr>
              <a:t>	</a:t>
            </a:r>
            <a:r>
              <a:rPr lang="en-US" sz="2400" noProof="1" smtClean="0">
                <a:solidFill>
                  <a:srgbClr val="FBEEDC"/>
                </a:solidFill>
                <a:latin typeface="Consolas" pitchFamily="49" charset="0"/>
                <a:cs typeface="Consolas" pitchFamily="49" charset="0"/>
              </a:rPr>
              <a:t>[4, 15</a:t>
            </a:r>
            <a:r>
              <a:rPr lang="en-US" sz="2400" noProof="1">
                <a:solidFill>
                  <a:srgbClr val="FBEEDC"/>
                </a:solidFill>
                <a:latin typeface="Consolas" pitchFamily="49" charset="0"/>
                <a:cs typeface="Consolas" pitchFamily="49" charset="0"/>
              </a:rPr>
              <a:t>, </a:t>
            </a:r>
            <a:r>
              <a:rPr lang="en-US" sz="2400" noProof="1" smtClean="0">
                <a:solidFill>
                  <a:srgbClr val="FBEEDC"/>
                </a:solidFill>
                <a:latin typeface="Consolas" pitchFamily="49" charset="0"/>
                <a:cs typeface="Consolas" pitchFamily="49" charset="0"/>
              </a:rPr>
              <a:t>20, 7, 3].</a:t>
            </a:r>
            <a:r>
              <a:rPr lang="en-US" sz="2400" noProof="1">
                <a:solidFill>
                  <a:srgbClr val="FBEEDC"/>
                </a:solidFill>
                <a:latin typeface="Consolas" pitchFamily="49" charset="0"/>
                <a:cs typeface="Consolas" pitchFamily="49" charset="0"/>
              </a:rPr>
              <a:t>filter(isBigEnough);</a:t>
            </a:r>
          </a:p>
          <a:p>
            <a:pPr marL="0" indent="0">
              <a:lnSpc>
                <a:spcPct val="100000"/>
              </a:lnSpc>
              <a:spcBef>
                <a:spcPts val="0"/>
              </a:spcBef>
              <a:spcAft>
                <a:spcPct val="0"/>
              </a:spcAft>
              <a:buNone/>
            </a:pPr>
            <a:r>
              <a:rPr lang="en-US" sz="2800" noProof="1">
                <a:solidFill>
                  <a:schemeClr val="tx2">
                    <a:lumMod val="75000"/>
                  </a:schemeClr>
                </a:solidFill>
                <a:latin typeface="Consolas" panose="020B0609020204030204" pitchFamily="49" charset="0"/>
                <a:cs typeface="Consolas" pitchFamily="49" charset="0"/>
              </a:rPr>
              <a:t>// filtered </a:t>
            </a:r>
            <a:r>
              <a:rPr lang="en-US" sz="2800" noProof="1" smtClean="0">
                <a:solidFill>
                  <a:schemeClr val="tx2">
                    <a:lumMod val="75000"/>
                  </a:schemeClr>
                </a:solidFill>
                <a:latin typeface="Consolas" panose="020B0609020204030204" pitchFamily="49" charset="0"/>
                <a:cs typeface="Consolas" pitchFamily="49" charset="0"/>
              </a:rPr>
              <a:t>array is [4, 7, 3]</a:t>
            </a:r>
            <a:endParaRPr lang="en-US" sz="2800" noProof="1">
              <a:solidFill>
                <a:schemeClr val="tx2">
                  <a:lumMod val="75000"/>
                </a:schemeClr>
              </a:solidFill>
              <a:latin typeface="Consolas" panose="020B0609020204030204" pitchFamily="49" charset="0"/>
              <a:cs typeface="Consolas" pitchFamily="49" charset="0"/>
            </a:endParaRPr>
          </a:p>
        </p:txBody>
      </p:sp>
      <p:pic>
        <p:nvPicPr>
          <p:cNvPr id="1026" name="Picture 2" descr="C:\Users\Bi0GaMe\Downloads\grafika.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5612" y="2634342"/>
            <a:ext cx="3810000" cy="280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30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3" name="Content Placeholder 2"/>
          <p:cNvSpPr>
            <a:spLocks noGrp="1"/>
          </p:cNvSpPr>
          <p:nvPr>
            <p:ph idx="1"/>
          </p:nvPr>
        </p:nvSpPr>
        <p:spPr/>
        <p:txBody>
          <a:bodyPr/>
          <a:lstStyle/>
          <a:p>
            <a:r>
              <a:rPr lang="en-US" dirty="0"/>
              <a:t>The </a:t>
            </a:r>
            <a:r>
              <a:rPr lang="en-US" sz="3200" b="1" dirty="0" err="1" smtClean="0">
                <a:solidFill>
                  <a:schemeClr val="tx2">
                    <a:lumMod val="75000"/>
                  </a:schemeClr>
                </a:solidFill>
                <a:latin typeface="Consolas" panose="020B0609020204030204" pitchFamily="49" charset="0"/>
                <a:cs typeface="Consolas" pitchFamily="49" charset="0"/>
              </a:rPr>
              <a:t>array.map</a:t>
            </a:r>
            <a:r>
              <a:rPr lang="en-US" sz="3200" b="1" dirty="0" smtClean="0">
                <a:solidFill>
                  <a:schemeClr val="tx2">
                    <a:lumMod val="75000"/>
                  </a:schemeClr>
                </a:solidFill>
                <a:latin typeface="Consolas" panose="020B0609020204030204" pitchFamily="49" charset="0"/>
                <a:cs typeface="Consolas" pitchFamily="49" charset="0"/>
              </a:rPr>
              <a:t>()</a:t>
            </a:r>
            <a:r>
              <a:rPr lang="en-US" dirty="0" smtClean="0"/>
              <a:t> </a:t>
            </a:r>
            <a:r>
              <a:rPr lang="en-US" dirty="0" smtClean="0"/>
              <a:t>method </a:t>
            </a:r>
            <a:r>
              <a:rPr lang="en-US" dirty="0"/>
              <a:t>creates a new array with the results of calling a provided function on every element in </a:t>
            </a:r>
            <a:r>
              <a:rPr lang="en-US" dirty="0" smtClean="0"/>
              <a:t>this array</a:t>
            </a:r>
            <a:r>
              <a:rPr lang="en-US" dirty="0"/>
              <a:t>.</a:t>
            </a:r>
          </a:p>
        </p:txBody>
      </p:sp>
      <p:sp>
        <p:nvSpPr>
          <p:cNvPr id="4" name="Title 3"/>
          <p:cNvSpPr>
            <a:spLocks noGrp="1"/>
          </p:cNvSpPr>
          <p:nvPr>
            <p:ph type="title"/>
          </p:nvPr>
        </p:nvSpPr>
        <p:spPr/>
        <p:txBody>
          <a:bodyPr/>
          <a:lstStyle/>
          <a:p>
            <a:r>
              <a:rPr lang="en-US" dirty="0" smtClean="0"/>
              <a:t>Array map()</a:t>
            </a:r>
            <a:endParaRPr lang="en-US" dirty="0"/>
          </a:p>
        </p:txBody>
      </p:sp>
      <p:sp>
        <p:nvSpPr>
          <p:cNvPr id="5" name="Content Placeholder 2"/>
          <p:cNvSpPr txBox="1">
            <a:spLocks/>
          </p:cNvSpPr>
          <p:nvPr/>
        </p:nvSpPr>
        <p:spPr>
          <a:xfrm>
            <a:off x="455612" y="3048000"/>
            <a:ext cx="111252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None/>
            </a:pPr>
            <a:r>
              <a:rPr lang="en-US" sz="2800" noProof="1">
                <a:solidFill>
                  <a:srgbClr val="FBEEDC"/>
                </a:solidFill>
                <a:latin typeface="Consolas" pitchFamily="49" charset="0"/>
                <a:cs typeface="Consolas" pitchFamily="49" charset="0"/>
              </a:rPr>
              <a:t>var numbers = [1, 4, 9];</a:t>
            </a:r>
          </a:p>
          <a:p>
            <a:pPr marL="0" indent="0">
              <a:lnSpc>
                <a:spcPct val="100000"/>
              </a:lnSpc>
              <a:spcBef>
                <a:spcPts val="0"/>
              </a:spcBef>
              <a:spcAft>
                <a:spcPct val="0"/>
              </a:spcAft>
              <a:buNone/>
            </a:pPr>
            <a:r>
              <a:rPr lang="en-US" sz="2800" noProof="1">
                <a:solidFill>
                  <a:srgbClr val="FBEEDC"/>
                </a:solidFill>
                <a:latin typeface="Consolas" pitchFamily="49" charset="0"/>
                <a:cs typeface="Consolas" pitchFamily="49" charset="0"/>
              </a:rPr>
              <a:t>var doubles = numbers.map(function(num) {</a:t>
            </a:r>
          </a:p>
          <a:p>
            <a:pPr marL="0" indent="0">
              <a:lnSpc>
                <a:spcPct val="100000"/>
              </a:lnSpc>
              <a:spcBef>
                <a:spcPts val="0"/>
              </a:spcBef>
              <a:spcAft>
                <a:spcPct val="0"/>
              </a:spcAft>
              <a:buNone/>
            </a:pPr>
            <a:r>
              <a:rPr lang="en-US" sz="2800" noProof="1">
                <a:solidFill>
                  <a:srgbClr val="FBEEDC"/>
                </a:solidFill>
                <a:latin typeface="Consolas" pitchFamily="49" charset="0"/>
                <a:cs typeface="Consolas" pitchFamily="49" charset="0"/>
              </a:rPr>
              <a:t>  return num * 2;</a:t>
            </a:r>
          </a:p>
          <a:p>
            <a:pPr marL="0" indent="0">
              <a:lnSpc>
                <a:spcPct val="100000"/>
              </a:lnSpc>
              <a:spcBef>
                <a:spcPts val="0"/>
              </a:spcBef>
              <a:spcAft>
                <a:spcPct val="0"/>
              </a:spcAft>
              <a:buNone/>
            </a:pPr>
            <a:r>
              <a:rPr lang="en-US" sz="2800" noProof="1">
                <a:solidFill>
                  <a:srgbClr val="FBEEDC"/>
                </a:solidFill>
                <a:latin typeface="Consolas" pitchFamily="49" charset="0"/>
                <a:cs typeface="Consolas" pitchFamily="49" charset="0"/>
              </a:rPr>
              <a:t>});</a:t>
            </a:r>
          </a:p>
          <a:p>
            <a:pPr marL="0" indent="0">
              <a:lnSpc>
                <a:spcPct val="100000"/>
              </a:lnSpc>
              <a:spcBef>
                <a:spcPts val="0"/>
              </a:spcBef>
              <a:spcAft>
                <a:spcPct val="0"/>
              </a:spcAft>
              <a:buNone/>
            </a:pPr>
            <a:r>
              <a:rPr lang="en-US" sz="2800" noProof="1">
                <a:solidFill>
                  <a:schemeClr val="tx2">
                    <a:lumMod val="75000"/>
                  </a:schemeClr>
                </a:solidFill>
                <a:latin typeface="Consolas" panose="020B0609020204030204" pitchFamily="49" charset="0"/>
                <a:cs typeface="Consolas" pitchFamily="49" charset="0"/>
              </a:rPr>
              <a:t>// doubles is now [2, 8, 18]. numbers is still [1, 4, 9]</a:t>
            </a:r>
            <a:endParaRPr lang="en-US" noProof="1">
              <a:solidFill>
                <a:schemeClr val="tx2">
                  <a:lumMod val="75000"/>
                </a:schemeClr>
              </a:solidFill>
              <a:latin typeface="Consolas" panose="020B0609020204030204" pitchFamily="49" charset="0"/>
              <a:cs typeface="Consolas" pitchFamily="49" charset="0"/>
            </a:endParaRPr>
          </a:p>
        </p:txBody>
      </p:sp>
    </p:spTree>
    <p:extLst>
      <p:ext uri="{BB962C8B-B14F-4D97-AF65-F5344CB8AC3E}">
        <p14:creationId xmlns:p14="http://schemas.microsoft.com/office/powerpoint/2010/main" val="3432896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ctrTitle"/>
          </p:nvPr>
        </p:nvSpPr>
        <p:spPr>
          <a:xfrm>
            <a:off x="1446212" y="1829133"/>
            <a:ext cx="8637983" cy="941082"/>
          </a:xfrm>
        </p:spPr>
        <p:txBody>
          <a:bodyPr/>
          <a:lstStyle/>
          <a:p>
            <a:pPr>
              <a:lnSpc>
                <a:spcPct val="110000"/>
              </a:lnSpc>
            </a:pPr>
            <a:r>
              <a:rPr lang="en-US" dirty="0" smtClean="0"/>
              <a:t>Loops</a:t>
            </a:r>
            <a:endParaRPr lang="bg-BG" dirty="0"/>
          </a:p>
        </p:txBody>
      </p:sp>
      <p:pic>
        <p:nvPicPr>
          <p:cNvPr id="2" name="Картина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612" y="3048333"/>
            <a:ext cx="5079365" cy="2666667"/>
          </a:xfrm>
          <a:prstGeom prst="rect">
            <a:avLst/>
          </a:prstGeom>
          <a:effectLst>
            <a:softEdge rad="190500"/>
          </a:effectLst>
        </p:spPr>
      </p:pic>
    </p:spTree>
    <p:extLst>
      <p:ext uri="{BB962C8B-B14F-4D97-AF65-F5344CB8AC3E}">
        <p14:creationId xmlns:p14="http://schemas.microsoft.com/office/powerpoint/2010/main" val="3173309104"/>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751013" y="4389403"/>
            <a:ext cx="8686800" cy="820600"/>
          </a:xfrm>
        </p:spPr>
        <p:txBody>
          <a:bodyPr/>
          <a:lstStyle/>
          <a:p>
            <a:r>
              <a:rPr lang="en-US" noProof="1" smtClean="0"/>
              <a:t>Push / Pop / Unshift / Shift</a:t>
            </a:r>
            <a:endParaRPr lang="en-US" noProof="1"/>
          </a:p>
        </p:txBody>
      </p:sp>
      <p:sp>
        <p:nvSpPr>
          <p:cNvPr id="6" name="Subtitle 5"/>
          <p:cNvSpPr>
            <a:spLocks noGrp="1"/>
          </p:cNvSpPr>
          <p:nvPr>
            <p:ph type="subTitle" idx="1"/>
          </p:nvPr>
        </p:nvSpPr>
        <p:spPr>
          <a:xfrm>
            <a:off x="2567090" y="5402882"/>
            <a:ext cx="7054645" cy="719034"/>
          </a:xfrm>
        </p:spPr>
        <p:txBody>
          <a:bodyPr/>
          <a:lstStyle/>
          <a:p>
            <a:r>
              <a:rPr lang="en-US" dirty="0" smtClean="0"/>
              <a:t>Live Demo</a:t>
            </a:r>
            <a:endParaRPr lang="en-US" dirty="0"/>
          </a:p>
        </p:txBody>
      </p:sp>
      <p:pic>
        <p:nvPicPr>
          <p:cNvPr id="4" name="Picture 1" descr="C:\Trash\array.png"/>
          <p:cNvPicPr>
            <a:picLocks noChangeAspect="1" noChangeArrowheads="1"/>
          </p:cNvPicPr>
          <p:nvPr/>
        </p:nvPicPr>
        <p:blipFill>
          <a:blip r:embed="rId2" cstate="print"/>
          <a:srcRect/>
          <a:stretch>
            <a:fillRect/>
          </a:stretch>
        </p:blipFill>
        <p:spPr bwMode="auto">
          <a:xfrm rot="644673">
            <a:off x="2726827" y="1160486"/>
            <a:ext cx="7823706" cy="2279430"/>
          </a:xfrm>
          <a:prstGeom prst="rect">
            <a:avLst/>
          </a:prstGeom>
          <a:noFill/>
          <a:scene3d>
            <a:camera prst="perspectiveContrastingRightFacing"/>
            <a:lightRig rig="threePt" dir="t"/>
          </a:scene3d>
        </p:spPr>
      </p:pic>
    </p:spTree>
    <p:extLst>
      <p:ext uri="{BB962C8B-B14F-4D97-AF65-F5344CB8AC3E}">
        <p14:creationId xmlns:p14="http://schemas.microsoft.com/office/powerpoint/2010/main" val="658960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12588" y="4572000"/>
            <a:ext cx="10563648" cy="820600"/>
          </a:xfrm>
        </p:spPr>
        <p:txBody>
          <a:bodyPr/>
          <a:lstStyle/>
          <a:p>
            <a:r>
              <a:rPr lang="en-US" dirty="0" smtClean="0"/>
              <a:t>Sorting Arrays</a:t>
            </a:r>
            <a:endParaRPr lang="en-US" dirty="0"/>
          </a:p>
        </p:txBody>
      </p:sp>
      <p:sp>
        <p:nvSpPr>
          <p:cNvPr id="6" name="Subtitle 5"/>
          <p:cNvSpPr>
            <a:spLocks noGrp="1"/>
          </p:cNvSpPr>
          <p:nvPr>
            <p:ph type="subTitle" idx="1"/>
          </p:nvPr>
        </p:nvSpPr>
        <p:spPr>
          <a:xfrm>
            <a:off x="812588" y="5410200"/>
            <a:ext cx="10563648" cy="719034"/>
          </a:xfrm>
        </p:spPr>
        <p:txBody>
          <a:bodyPr/>
          <a:lstStyle/>
          <a:p>
            <a:r>
              <a:rPr lang="en-US" dirty="0" smtClean="0">
                <a:solidFill>
                  <a:srgbClr val="F0A22E"/>
                </a:solidFill>
                <a:latin typeface="+mj-lt"/>
                <a:cs typeface="Consolas" panose="020B0609020204030204" pitchFamily="49" charset="0"/>
              </a:rPr>
              <a:t>Array.sort()</a:t>
            </a:r>
            <a:r>
              <a:rPr lang="en-US" dirty="0" smtClean="0">
                <a:solidFill>
                  <a:srgbClr val="F0A22E"/>
                </a:solidFill>
                <a:latin typeface="+mj-lt"/>
              </a:rPr>
              <a:t> and </a:t>
            </a:r>
            <a:r>
              <a:rPr lang="en-US" noProof="1" smtClean="0">
                <a:solidFill>
                  <a:srgbClr val="F0A22E"/>
                </a:solidFill>
                <a:latin typeface="+mj-lt"/>
                <a:cs typeface="Consolas" panose="020B0609020204030204" pitchFamily="49" charset="0"/>
              </a:rPr>
              <a:t>Array.sort(orderBy</a:t>
            </a:r>
            <a:r>
              <a:rPr lang="en-US" dirty="0" smtClean="0">
                <a:solidFill>
                  <a:srgbClr val="F0A22E"/>
                </a:solidFill>
                <a:latin typeface="+mj-lt"/>
                <a:cs typeface="Consolas" panose="020B0609020204030204" pitchFamily="49" charset="0"/>
              </a:rPr>
              <a:t>)</a:t>
            </a:r>
            <a:endParaRPr lang="en-US" dirty="0">
              <a:solidFill>
                <a:srgbClr val="F0A22E"/>
              </a:solidFill>
              <a:latin typeface="+mj-lt"/>
              <a:cs typeface="Consolas" panose="020B0609020204030204" pitchFamily="49" charset="0"/>
            </a:endParaRPr>
          </a:p>
        </p:txBody>
      </p:sp>
      <p:pic>
        <p:nvPicPr>
          <p:cNvPr id="1026" name="Picture 2" descr="http://www.steptwo.com.au/columntwo/files/CardSorting-Sess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912" y="914400"/>
            <a:ext cx="6907001" cy="344812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931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90413" y="1066800"/>
            <a:ext cx="11804822" cy="5570355"/>
          </a:xfrm>
        </p:spPr>
        <p:txBody>
          <a:bodyPr>
            <a:normAutofit fontScale="92500" lnSpcReduction="10000"/>
          </a:bodyPr>
          <a:lstStyle/>
          <a:p>
            <a:pPr>
              <a:lnSpc>
                <a:spcPct val="110000"/>
              </a:lnSpc>
            </a:pPr>
            <a:r>
              <a:rPr lang="en-US" b="1" noProof="1" smtClean="0">
                <a:solidFill>
                  <a:schemeClr val="tx2">
                    <a:lumMod val="75000"/>
                  </a:schemeClr>
                </a:solidFill>
                <a:latin typeface="Consolas" pitchFamily="49" charset="0"/>
                <a:cs typeface="Consolas" pitchFamily="49" charset="0"/>
              </a:rPr>
              <a:t>array.sort()</a:t>
            </a:r>
          </a:p>
          <a:p>
            <a:pPr lvl="1">
              <a:lnSpc>
                <a:spcPct val="110000"/>
              </a:lnSpc>
              <a:spcBef>
                <a:spcPts val="0"/>
              </a:spcBef>
            </a:pPr>
            <a:r>
              <a:rPr lang="en-US" dirty="0" smtClean="0"/>
              <a:t>Sorts the elements of the array (in ascending order)</a:t>
            </a:r>
          </a:p>
          <a:p>
            <a:pPr lvl="1">
              <a:lnSpc>
                <a:spcPct val="110000"/>
              </a:lnSpc>
            </a:pPr>
            <a:endParaRPr lang="en-US" dirty="0"/>
          </a:p>
          <a:p>
            <a:pPr lvl="1">
              <a:lnSpc>
                <a:spcPct val="110000"/>
              </a:lnSpc>
            </a:pPr>
            <a:endParaRPr lang="en-US" dirty="0" smtClean="0"/>
          </a:p>
          <a:p>
            <a:pPr lvl="1">
              <a:lnSpc>
                <a:spcPct val="110000"/>
              </a:lnSpc>
              <a:spcBef>
                <a:spcPts val="3000"/>
              </a:spcBef>
            </a:pPr>
            <a:r>
              <a:rPr lang="en-US" dirty="0" smtClean="0"/>
              <a:t>Compares the elements by their string representation!</a:t>
            </a:r>
          </a:p>
          <a:p>
            <a:pPr lvl="2">
              <a:lnSpc>
                <a:spcPct val="110000"/>
              </a:lnSpc>
            </a:pPr>
            <a:r>
              <a:rPr lang="en-US" dirty="0" smtClean="0"/>
              <a:t>i.e. the </a:t>
            </a:r>
            <a:r>
              <a:rPr lang="en-US" dirty="0" smtClean="0">
                <a:solidFill>
                  <a:schemeClr val="accent5">
                    <a:lumMod val="20000"/>
                    <a:lumOff val="80000"/>
                  </a:schemeClr>
                </a:solidFill>
              </a:rPr>
              <a:t>number </a:t>
            </a:r>
            <a:r>
              <a:rPr lang="en-US" b="1" dirty="0" smtClean="0">
                <a:solidFill>
                  <a:schemeClr val="tx2">
                    <a:lumMod val="75000"/>
                  </a:schemeClr>
                </a:solidFill>
                <a:latin typeface="Consolas" panose="020B0609020204030204" pitchFamily="49" charset="0"/>
                <a:cs typeface="Consolas" panose="020B0609020204030204" pitchFamily="49" charset="0"/>
              </a:rPr>
              <a:t>23</a:t>
            </a:r>
            <a:r>
              <a:rPr lang="en-US" dirty="0" smtClean="0"/>
              <a:t> is compares as the </a:t>
            </a:r>
            <a:r>
              <a:rPr lang="en-US" dirty="0" smtClean="0">
                <a:solidFill>
                  <a:schemeClr val="accent5">
                    <a:lumMod val="20000"/>
                    <a:lumOff val="80000"/>
                  </a:schemeClr>
                </a:solidFill>
              </a:rPr>
              <a:t>string "</a:t>
            </a:r>
            <a:r>
              <a:rPr lang="en-US" b="1" dirty="0" smtClean="0">
                <a:solidFill>
                  <a:schemeClr val="tx2">
                    <a:lumMod val="75000"/>
                  </a:schemeClr>
                </a:solidFill>
                <a:latin typeface="Consolas" panose="020B0609020204030204" pitchFamily="49" charset="0"/>
                <a:cs typeface="Consolas" panose="020B0609020204030204" pitchFamily="49" charset="0"/>
              </a:rPr>
              <a:t>23</a:t>
            </a:r>
            <a:r>
              <a:rPr lang="en-US" dirty="0" smtClean="0">
                <a:solidFill>
                  <a:schemeClr val="accent5">
                    <a:lumMod val="20000"/>
                    <a:lumOff val="80000"/>
                  </a:schemeClr>
                </a:solidFill>
              </a:rPr>
              <a:t>"</a:t>
            </a:r>
          </a:p>
          <a:p>
            <a:pPr lvl="2">
              <a:lnSpc>
                <a:spcPct val="110000"/>
              </a:lnSpc>
            </a:pPr>
            <a:endParaRPr lang="en-US" dirty="0"/>
          </a:p>
          <a:p>
            <a:pPr lvl="2">
              <a:lnSpc>
                <a:spcPct val="110000"/>
              </a:lnSpc>
            </a:pPr>
            <a:endParaRPr lang="en-US" dirty="0" smtClean="0"/>
          </a:p>
          <a:p>
            <a:pPr lvl="2">
              <a:lnSpc>
                <a:spcPct val="110000"/>
              </a:lnSpc>
              <a:spcBef>
                <a:spcPts val="0"/>
              </a:spcBef>
            </a:pPr>
            <a:r>
              <a:rPr lang="en-US" dirty="0" smtClean="0"/>
              <a:t>Not quite sorted, right?</a:t>
            </a:r>
          </a:p>
        </p:txBody>
      </p:sp>
      <p:sp>
        <p:nvSpPr>
          <p:cNvPr id="4" name="Title 3"/>
          <p:cNvSpPr>
            <a:spLocks noGrp="1"/>
          </p:cNvSpPr>
          <p:nvPr>
            <p:ph type="title"/>
          </p:nvPr>
        </p:nvSpPr>
        <p:spPr/>
        <p:txBody>
          <a:bodyPr/>
          <a:lstStyle/>
          <a:p>
            <a:r>
              <a:rPr lang="en-US" dirty="0" smtClean="0"/>
              <a:t>Sorting Arrays in JavaScript</a:t>
            </a:r>
            <a:endParaRPr lang="en-US" dirty="0"/>
          </a:p>
        </p:txBody>
      </p:sp>
      <p:sp>
        <p:nvSpPr>
          <p:cNvPr id="6" name="Content Placeholder 2"/>
          <p:cNvSpPr txBox="1">
            <a:spLocks/>
          </p:cNvSpPr>
          <p:nvPr/>
        </p:nvSpPr>
        <p:spPr>
          <a:xfrm>
            <a:off x="1015736" y="2306865"/>
            <a:ext cx="10157354" cy="13234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Font typeface="Wingdings 2" pitchFamily="18" charset="2"/>
              <a:buNone/>
            </a:pPr>
            <a:r>
              <a:rPr lang="en-US" sz="2000" noProof="1" smtClean="0">
                <a:solidFill>
                  <a:srgbClr val="FBEEDC"/>
                </a:solidFill>
                <a:latin typeface="Consolas" pitchFamily="49" charset="0"/>
                <a:cs typeface="Consolas" pitchFamily="49" charset="0"/>
              </a:rPr>
              <a:t>var numbers = [5, 4, 2, 3, 1, 4, 5, 6, 7];</a:t>
            </a:r>
          </a:p>
          <a:p>
            <a:pPr marL="0" indent="0">
              <a:lnSpc>
                <a:spcPct val="100000"/>
              </a:lnSpc>
              <a:spcBef>
                <a:spcPts val="0"/>
              </a:spcBef>
              <a:spcAft>
                <a:spcPct val="0"/>
              </a:spcAft>
              <a:buFont typeface="Wingdings 2" pitchFamily="18" charset="2"/>
              <a:buNone/>
            </a:pPr>
            <a:r>
              <a:rPr lang="en-US" sz="2000" noProof="1" smtClean="0">
                <a:solidFill>
                  <a:srgbClr val="FBEEDC"/>
                </a:solidFill>
                <a:latin typeface="Consolas" pitchFamily="49" charset="0"/>
                <a:cs typeface="Consolas" pitchFamily="49" charset="0"/>
              </a:rPr>
              <a:t>numbers.sort();</a:t>
            </a:r>
          </a:p>
          <a:p>
            <a:pPr marL="0" indent="0">
              <a:lnSpc>
                <a:spcPct val="100000"/>
              </a:lnSpc>
              <a:spcBef>
                <a:spcPts val="0"/>
              </a:spcBef>
              <a:spcAft>
                <a:spcPct val="0"/>
              </a:spcAft>
              <a:buNone/>
            </a:pPr>
            <a:r>
              <a:rPr lang="en-US" sz="2000" noProof="1">
                <a:solidFill>
                  <a:srgbClr val="FBEEDC"/>
                </a:solidFill>
                <a:latin typeface="Consolas" pitchFamily="49" charset="0"/>
                <a:cs typeface="Consolas" pitchFamily="49" charset="0"/>
              </a:rPr>
              <a:t>console.log(numbers.join(', ')); </a:t>
            </a:r>
            <a:endParaRPr lang="en-US" sz="2000" noProof="1" smtClean="0">
              <a:solidFill>
                <a:srgbClr val="FBEEDC"/>
              </a:solidFill>
              <a:latin typeface="Consolas" pitchFamily="49" charset="0"/>
              <a:cs typeface="Consolas" pitchFamily="49" charset="0"/>
            </a:endParaRPr>
          </a:p>
          <a:p>
            <a:pPr marL="0" indent="0">
              <a:lnSpc>
                <a:spcPct val="100000"/>
              </a:lnSpc>
              <a:spcBef>
                <a:spcPts val="0"/>
              </a:spcBef>
              <a:spcAft>
                <a:spcPct val="0"/>
              </a:spcAft>
              <a:buNone/>
            </a:pPr>
            <a:r>
              <a:rPr lang="en-US" sz="2000" noProof="1" smtClean="0">
                <a:solidFill>
                  <a:srgbClr val="FBEEDC"/>
                </a:solidFill>
                <a:latin typeface="Consolas" pitchFamily="49" charset="0"/>
                <a:cs typeface="Consolas" pitchFamily="49" charset="0"/>
              </a:rPr>
              <a:t>// result</a:t>
            </a:r>
            <a:r>
              <a:rPr lang="en-US" sz="2000" noProof="1">
                <a:solidFill>
                  <a:srgbClr val="FBEEDC"/>
                </a:solidFill>
                <a:latin typeface="Consolas" pitchFamily="49" charset="0"/>
                <a:cs typeface="Consolas" pitchFamily="49" charset="0"/>
              </a:rPr>
              <a:t>: 1, 2, 3, 4, </a:t>
            </a:r>
            <a:r>
              <a:rPr lang="en-US" sz="2000" noProof="1" smtClean="0">
                <a:solidFill>
                  <a:srgbClr val="FBEEDC"/>
                </a:solidFill>
                <a:latin typeface="Consolas" pitchFamily="49" charset="0"/>
                <a:cs typeface="Consolas" pitchFamily="49" charset="0"/>
              </a:rPr>
              <a:t>4, </a:t>
            </a:r>
            <a:r>
              <a:rPr lang="en-US" sz="2000" noProof="1">
                <a:solidFill>
                  <a:srgbClr val="FBEEDC"/>
                </a:solidFill>
                <a:latin typeface="Consolas" pitchFamily="49" charset="0"/>
                <a:cs typeface="Consolas" pitchFamily="49" charset="0"/>
              </a:rPr>
              <a:t>5, 5, 6, </a:t>
            </a:r>
            <a:r>
              <a:rPr lang="en-US" sz="2000" noProof="1" smtClean="0">
                <a:solidFill>
                  <a:srgbClr val="FBEEDC"/>
                </a:solidFill>
                <a:latin typeface="Consolas" pitchFamily="49" charset="0"/>
                <a:cs typeface="Consolas" pitchFamily="49" charset="0"/>
              </a:rPr>
              <a:t>7</a:t>
            </a:r>
          </a:p>
        </p:txBody>
      </p:sp>
      <p:sp>
        <p:nvSpPr>
          <p:cNvPr id="7" name="Content Placeholder 2"/>
          <p:cNvSpPr txBox="1">
            <a:spLocks/>
          </p:cNvSpPr>
          <p:nvPr/>
        </p:nvSpPr>
        <p:spPr>
          <a:xfrm>
            <a:off x="1014148" y="4953000"/>
            <a:ext cx="10157354" cy="10156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Font typeface="Wingdings 2" pitchFamily="18" charset="2"/>
              <a:buNone/>
            </a:pPr>
            <a:r>
              <a:rPr lang="en-US" sz="2000" noProof="1" smtClean="0">
                <a:solidFill>
                  <a:srgbClr val="FBEEDC"/>
                </a:solidFill>
                <a:latin typeface="Consolas" pitchFamily="49" charset="0"/>
                <a:cs typeface="Consolas" pitchFamily="49" charset="0"/>
              </a:rPr>
              <a:t>var numbers = [5, 4, 23, 2];</a:t>
            </a:r>
          </a:p>
          <a:p>
            <a:pPr marL="0" indent="0">
              <a:lnSpc>
                <a:spcPct val="100000"/>
              </a:lnSpc>
              <a:spcBef>
                <a:spcPts val="0"/>
              </a:spcBef>
              <a:spcAft>
                <a:spcPct val="0"/>
              </a:spcAft>
              <a:buFont typeface="Wingdings 2" pitchFamily="18" charset="2"/>
              <a:buNone/>
            </a:pPr>
            <a:r>
              <a:rPr lang="en-US" sz="2000" noProof="1" smtClean="0">
                <a:solidFill>
                  <a:srgbClr val="FBEEDC"/>
                </a:solidFill>
                <a:latin typeface="Consolas" pitchFamily="49" charset="0"/>
                <a:cs typeface="Consolas" pitchFamily="49" charset="0"/>
              </a:rPr>
              <a:t>numbers.sort();</a:t>
            </a:r>
          </a:p>
          <a:p>
            <a:pPr marL="0" indent="0">
              <a:lnSpc>
                <a:spcPct val="100000"/>
              </a:lnSpc>
              <a:spcBef>
                <a:spcPts val="0"/>
              </a:spcBef>
              <a:spcAft>
                <a:spcPct val="0"/>
              </a:spcAft>
              <a:buNone/>
            </a:pPr>
            <a:r>
              <a:rPr lang="en-US" sz="2000" noProof="1">
                <a:solidFill>
                  <a:srgbClr val="FBEEDC"/>
                </a:solidFill>
                <a:latin typeface="Consolas" pitchFamily="49" charset="0"/>
                <a:cs typeface="Consolas" pitchFamily="49" charset="0"/>
              </a:rPr>
              <a:t>console.log(numbers.join(', ')); </a:t>
            </a:r>
            <a:r>
              <a:rPr lang="en-US" sz="2000" noProof="1" smtClean="0">
                <a:solidFill>
                  <a:srgbClr val="FBEEDC"/>
                </a:solidFill>
                <a:latin typeface="Consolas" pitchFamily="49" charset="0"/>
                <a:cs typeface="Consolas" pitchFamily="49" charset="0"/>
              </a:rPr>
              <a:t>// result</a:t>
            </a:r>
            <a:r>
              <a:rPr lang="en-US" sz="2000" noProof="1">
                <a:solidFill>
                  <a:srgbClr val="FBEEDC"/>
                </a:solidFill>
                <a:latin typeface="Consolas" pitchFamily="49" charset="0"/>
                <a:cs typeface="Consolas" pitchFamily="49" charset="0"/>
              </a:rPr>
              <a:t>: 2, </a:t>
            </a:r>
            <a:r>
              <a:rPr lang="en-US" sz="2000" noProof="1" smtClean="0">
                <a:solidFill>
                  <a:srgbClr val="FBEEDC"/>
                </a:solidFill>
                <a:latin typeface="Consolas" pitchFamily="49" charset="0"/>
                <a:cs typeface="Consolas" pitchFamily="49" charset="0"/>
              </a:rPr>
              <a:t>23, </a:t>
            </a:r>
            <a:r>
              <a:rPr lang="en-US" sz="2000" noProof="1">
                <a:solidFill>
                  <a:srgbClr val="FBEEDC"/>
                </a:solidFill>
                <a:latin typeface="Consolas" pitchFamily="49" charset="0"/>
                <a:cs typeface="Consolas" pitchFamily="49" charset="0"/>
              </a:rPr>
              <a:t>4, </a:t>
            </a:r>
            <a:r>
              <a:rPr lang="en-US" sz="2000" noProof="1" smtClean="0">
                <a:solidFill>
                  <a:srgbClr val="FBEEDC"/>
                </a:solidFill>
                <a:latin typeface="Consolas" pitchFamily="49" charset="0"/>
                <a:cs typeface="Consolas" pitchFamily="49" charset="0"/>
              </a:rPr>
              <a:t>5</a:t>
            </a:r>
            <a:endParaRPr lang="en-US" sz="2000" noProof="1">
              <a:solidFill>
                <a:srgbClr val="FBEEDC"/>
              </a:solidFill>
              <a:latin typeface="Consolas" pitchFamily="49" charset="0"/>
              <a:cs typeface="Consolas" pitchFamily="49" charset="0"/>
            </a:endParaRPr>
          </a:p>
        </p:txBody>
      </p:sp>
    </p:spTree>
    <p:extLst>
      <p:ext uri="{BB962C8B-B14F-4D97-AF65-F5344CB8AC3E}">
        <p14:creationId xmlns:p14="http://schemas.microsoft.com/office/powerpoint/2010/main" val="318122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90413" y="1066800"/>
            <a:ext cx="11804822" cy="5570355"/>
          </a:xfrm>
        </p:spPr>
        <p:txBody>
          <a:bodyPr>
            <a:normAutofit/>
          </a:bodyPr>
          <a:lstStyle/>
          <a:p>
            <a:pPr>
              <a:lnSpc>
                <a:spcPct val="100000"/>
              </a:lnSpc>
              <a:spcBef>
                <a:spcPts val="300"/>
              </a:spcBef>
            </a:pPr>
            <a:r>
              <a:rPr lang="en-US" b="1" noProof="1" smtClean="0">
                <a:solidFill>
                  <a:schemeClr val="tx2">
                    <a:lumMod val="75000"/>
                  </a:schemeClr>
                </a:solidFill>
                <a:latin typeface="Consolas" pitchFamily="49" charset="0"/>
                <a:cs typeface="Consolas" pitchFamily="49" charset="0"/>
              </a:rPr>
              <a:t>array.sort(compareFunc)</a:t>
            </a:r>
          </a:p>
          <a:p>
            <a:pPr lvl="1">
              <a:lnSpc>
                <a:spcPct val="100000"/>
              </a:lnSpc>
              <a:spcBef>
                <a:spcPts val="300"/>
              </a:spcBef>
            </a:pPr>
            <a:r>
              <a:rPr lang="en-US" dirty="0" smtClean="0"/>
              <a:t>Sorts </a:t>
            </a:r>
            <a:r>
              <a:rPr lang="en-US" dirty="0"/>
              <a:t>element </a:t>
            </a:r>
            <a:r>
              <a:rPr lang="en-US" dirty="0" smtClean="0"/>
              <a:t>using a </a:t>
            </a:r>
            <a:r>
              <a:rPr lang="en-US" dirty="0">
                <a:solidFill>
                  <a:schemeClr val="accent5">
                    <a:lumMod val="20000"/>
                    <a:lumOff val="80000"/>
                  </a:schemeClr>
                </a:solidFill>
              </a:rPr>
              <a:t>compare </a:t>
            </a:r>
            <a:r>
              <a:rPr lang="en-US" dirty="0" smtClean="0">
                <a:solidFill>
                  <a:schemeClr val="accent5">
                    <a:lumMod val="20000"/>
                    <a:lumOff val="80000"/>
                  </a:schemeClr>
                </a:solidFill>
              </a:rPr>
              <a:t>function</a:t>
            </a:r>
            <a:endParaRPr lang="en-US" dirty="0">
              <a:solidFill>
                <a:schemeClr val="accent5">
                  <a:lumMod val="20000"/>
                  <a:lumOff val="80000"/>
                </a:schemeClr>
              </a:solidFill>
            </a:endParaRPr>
          </a:p>
          <a:p>
            <a:pPr lvl="1">
              <a:lnSpc>
                <a:spcPct val="100000"/>
              </a:lnSpc>
              <a:spcBef>
                <a:spcPts val="300"/>
              </a:spcBef>
            </a:pPr>
            <a:r>
              <a:rPr lang="en-US" dirty="0" smtClean="0"/>
              <a:t>The compare function defines the sorting rules</a:t>
            </a:r>
          </a:p>
          <a:p>
            <a:pPr lvl="2">
              <a:lnSpc>
                <a:spcPct val="100000"/>
              </a:lnSpc>
              <a:spcBef>
                <a:spcPts val="300"/>
              </a:spcBef>
            </a:pPr>
            <a:r>
              <a:rPr lang="en-US" dirty="0" smtClean="0"/>
              <a:t>Return </a:t>
            </a:r>
            <a:r>
              <a:rPr lang="en-US" b="1" dirty="0" smtClean="0">
                <a:solidFill>
                  <a:schemeClr val="tx2">
                    <a:lumMod val="75000"/>
                  </a:schemeClr>
                </a:solidFill>
                <a:latin typeface="Consolas" panose="020B0609020204030204" pitchFamily="49" charset="0"/>
                <a:cs typeface="Consolas" panose="020B0609020204030204" pitchFamily="49" charset="0"/>
              </a:rPr>
              <a:t>negative</a:t>
            </a:r>
            <a:r>
              <a:rPr lang="en-US" dirty="0" smtClean="0">
                <a:cs typeface="Consolas" panose="020B0609020204030204" pitchFamily="49" charset="0"/>
              </a:rPr>
              <a:t> </a:t>
            </a:r>
            <a:r>
              <a:rPr lang="en-US" dirty="0" smtClean="0"/>
              <a:t>or </a:t>
            </a:r>
            <a:r>
              <a:rPr lang="en-US" b="1" dirty="0" smtClean="0">
                <a:solidFill>
                  <a:schemeClr val="tx2">
                    <a:lumMod val="75000"/>
                  </a:schemeClr>
                </a:solidFill>
                <a:latin typeface="Consolas" panose="020B0609020204030204" pitchFamily="49" charset="0"/>
                <a:cs typeface="Consolas" panose="020B0609020204030204" pitchFamily="49" charset="0"/>
              </a:rPr>
              <a:t>0</a:t>
            </a:r>
            <a:r>
              <a:rPr lang="en-US" dirty="0" smtClean="0"/>
              <a:t> to leave the elements</a:t>
            </a:r>
          </a:p>
          <a:p>
            <a:pPr lvl="2">
              <a:lnSpc>
                <a:spcPct val="100000"/>
              </a:lnSpc>
              <a:spcBef>
                <a:spcPts val="300"/>
              </a:spcBef>
            </a:pPr>
            <a:r>
              <a:rPr lang="en-US" dirty="0" smtClean="0"/>
              <a:t>Return </a:t>
            </a:r>
            <a:r>
              <a:rPr lang="en-US" b="1" dirty="0" smtClean="0">
                <a:solidFill>
                  <a:schemeClr val="tx2">
                    <a:lumMod val="75000"/>
                  </a:schemeClr>
                </a:solidFill>
                <a:latin typeface="Consolas" panose="020B0609020204030204" pitchFamily="49" charset="0"/>
                <a:cs typeface="Consolas" panose="020B0609020204030204" pitchFamily="49" charset="0"/>
              </a:rPr>
              <a:t>positive</a:t>
            </a:r>
            <a:r>
              <a:rPr lang="en-US" dirty="0" smtClean="0"/>
              <a:t> to swap them</a:t>
            </a:r>
          </a:p>
        </p:txBody>
      </p:sp>
      <p:sp>
        <p:nvSpPr>
          <p:cNvPr id="4" name="Title 3"/>
          <p:cNvSpPr>
            <a:spLocks noGrp="1"/>
          </p:cNvSpPr>
          <p:nvPr>
            <p:ph type="title"/>
          </p:nvPr>
        </p:nvSpPr>
        <p:spPr/>
        <p:txBody>
          <a:bodyPr>
            <a:normAutofit/>
          </a:bodyPr>
          <a:lstStyle/>
          <a:p>
            <a:r>
              <a:rPr lang="en-US" dirty="0" smtClean="0"/>
              <a:t>Sorting Arrays </a:t>
            </a:r>
            <a:r>
              <a:rPr lang="en-US" dirty="0"/>
              <a:t>w</a:t>
            </a:r>
            <a:r>
              <a:rPr lang="en-US" dirty="0" smtClean="0"/>
              <a:t>ith Compare Function</a:t>
            </a:r>
            <a:endParaRPr lang="en-US" dirty="0"/>
          </a:p>
        </p:txBody>
      </p:sp>
      <p:sp>
        <p:nvSpPr>
          <p:cNvPr id="6" name="Content Placeholder 2"/>
          <p:cNvSpPr txBox="1">
            <a:spLocks/>
          </p:cNvSpPr>
          <p:nvPr/>
        </p:nvSpPr>
        <p:spPr>
          <a:xfrm>
            <a:off x="1015736" y="4191000"/>
            <a:ext cx="10157354" cy="221599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None/>
            </a:pPr>
            <a:r>
              <a:rPr lang="en-US" sz="2300" noProof="1" smtClean="0">
                <a:solidFill>
                  <a:srgbClr val="FBEEDC"/>
                </a:solidFill>
                <a:latin typeface="Consolas" pitchFamily="49" charset="0"/>
                <a:cs typeface="Consolas" pitchFamily="49" charset="0"/>
              </a:rPr>
              <a:t>var </a:t>
            </a:r>
            <a:r>
              <a:rPr lang="en-US" sz="2300" noProof="1">
                <a:solidFill>
                  <a:srgbClr val="FBEEDC"/>
                </a:solidFill>
                <a:latin typeface="Consolas" pitchFamily="49" charset="0"/>
                <a:cs typeface="Consolas" pitchFamily="49" charset="0"/>
              </a:rPr>
              <a:t>numbers = [5, 4, 23, 2];</a:t>
            </a:r>
          </a:p>
          <a:p>
            <a:pPr marL="0" indent="0">
              <a:lnSpc>
                <a:spcPct val="100000"/>
              </a:lnSpc>
              <a:spcBef>
                <a:spcPts val="0"/>
              </a:spcBef>
              <a:spcAft>
                <a:spcPct val="0"/>
              </a:spcAft>
              <a:buNone/>
            </a:pPr>
            <a:r>
              <a:rPr lang="en-US" sz="2300" i="1" noProof="1">
                <a:solidFill>
                  <a:srgbClr val="FBEEDC"/>
                </a:solidFill>
                <a:latin typeface="Consolas" pitchFamily="49" charset="0"/>
                <a:cs typeface="Consolas" pitchFamily="49" charset="0"/>
              </a:rPr>
              <a:t>numbers.sort(function(a, b) {</a:t>
            </a:r>
          </a:p>
          <a:p>
            <a:pPr marL="0" indent="0">
              <a:lnSpc>
                <a:spcPct val="100000"/>
              </a:lnSpc>
              <a:spcBef>
                <a:spcPts val="0"/>
              </a:spcBef>
              <a:spcAft>
                <a:spcPct val="0"/>
              </a:spcAft>
              <a:buNone/>
            </a:pPr>
            <a:r>
              <a:rPr lang="en-US" sz="2300" i="1" noProof="1" smtClean="0">
                <a:solidFill>
                  <a:srgbClr val="FBEEDC"/>
                </a:solidFill>
                <a:latin typeface="Consolas" pitchFamily="49" charset="0"/>
                <a:cs typeface="Consolas" pitchFamily="49" charset="0"/>
              </a:rPr>
              <a:t>    return </a:t>
            </a:r>
            <a:r>
              <a:rPr lang="en-US" sz="2300" i="1" noProof="1">
                <a:solidFill>
                  <a:srgbClr val="FBEEDC"/>
                </a:solidFill>
                <a:latin typeface="Consolas" pitchFamily="49" charset="0"/>
                <a:cs typeface="Consolas" pitchFamily="49" charset="0"/>
              </a:rPr>
              <a:t>a &gt; b;</a:t>
            </a:r>
          </a:p>
          <a:p>
            <a:pPr marL="0" indent="0">
              <a:lnSpc>
                <a:spcPct val="100000"/>
              </a:lnSpc>
              <a:spcBef>
                <a:spcPts val="0"/>
              </a:spcBef>
              <a:spcAft>
                <a:spcPct val="0"/>
              </a:spcAft>
              <a:buNone/>
            </a:pPr>
            <a:r>
              <a:rPr lang="en-US" sz="2300" i="1" noProof="1">
                <a:solidFill>
                  <a:srgbClr val="FBEEDC"/>
                </a:solidFill>
                <a:latin typeface="Consolas" pitchFamily="49" charset="0"/>
                <a:cs typeface="Consolas" pitchFamily="49" charset="0"/>
              </a:rPr>
              <a:t>}</a:t>
            </a:r>
            <a:r>
              <a:rPr lang="en-US" sz="2300" noProof="1">
                <a:solidFill>
                  <a:srgbClr val="FBEEDC"/>
                </a:solidFill>
                <a:latin typeface="Consolas" pitchFamily="49" charset="0"/>
                <a:cs typeface="Consolas" pitchFamily="49" charset="0"/>
              </a:rPr>
              <a:t>);</a:t>
            </a:r>
          </a:p>
          <a:p>
            <a:pPr marL="0" indent="0">
              <a:lnSpc>
                <a:spcPct val="100000"/>
              </a:lnSpc>
              <a:spcBef>
                <a:spcPts val="0"/>
              </a:spcBef>
              <a:spcAft>
                <a:spcPct val="0"/>
              </a:spcAft>
              <a:buNone/>
            </a:pPr>
            <a:r>
              <a:rPr lang="en-US" sz="2300" noProof="1">
                <a:solidFill>
                  <a:srgbClr val="FBEEDC"/>
                </a:solidFill>
                <a:latin typeface="Consolas" pitchFamily="49" charset="0"/>
                <a:cs typeface="Consolas" pitchFamily="49" charset="0"/>
              </a:rPr>
              <a:t>console.log(numbers.join(', '));</a:t>
            </a:r>
            <a:endParaRPr lang="en-US" sz="2300" noProof="1" smtClean="0">
              <a:solidFill>
                <a:srgbClr val="FBEEDC"/>
              </a:solidFill>
              <a:latin typeface="Consolas" pitchFamily="49" charset="0"/>
              <a:cs typeface="Consolas" pitchFamily="49" charset="0"/>
            </a:endParaRPr>
          </a:p>
          <a:p>
            <a:pPr marL="0" indent="0">
              <a:lnSpc>
                <a:spcPct val="100000"/>
              </a:lnSpc>
              <a:spcBef>
                <a:spcPts val="0"/>
              </a:spcBef>
              <a:spcAft>
                <a:spcPct val="0"/>
              </a:spcAft>
              <a:buNone/>
            </a:pPr>
            <a:r>
              <a:rPr lang="en-US" sz="2300" noProof="1" smtClean="0">
                <a:solidFill>
                  <a:srgbClr val="FBEEDC"/>
                </a:solidFill>
                <a:latin typeface="Consolas" pitchFamily="49" charset="0"/>
                <a:cs typeface="Consolas" pitchFamily="49" charset="0"/>
              </a:rPr>
              <a:t>// returns </a:t>
            </a:r>
            <a:r>
              <a:rPr lang="en-US" sz="2300" noProof="1">
                <a:solidFill>
                  <a:srgbClr val="FBEEDC"/>
                </a:solidFill>
                <a:latin typeface="Consolas" pitchFamily="49" charset="0"/>
                <a:cs typeface="Consolas" pitchFamily="49" charset="0"/>
              </a:rPr>
              <a:t>2, 4, 5, 23 </a:t>
            </a:r>
          </a:p>
        </p:txBody>
      </p:sp>
    </p:spTree>
    <p:extLst>
      <p:ext uri="{BB962C8B-B14F-4D97-AF65-F5344CB8AC3E}">
        <p14:creationId xmlns:p14="http://schemas.microsoft.com/office/powerpoint/2010/main" val="3526286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12589" y="4803771"/>
            <a:ext cx="10563648" cy="820600"/>
          </a:xfrm>
        </p:spPr>
        <p:txBody>
          <a:bodyPr/>
          <a:lstStyle/>
          <a:p>
            <a:r>
              <a:rPr lang="en-US" dirty="0"/>
              <a:t>Sorting Arrays</a:t>
            </a:r>
          </a:p>
        </p:txBody>
      </p:sp>
      <p:sp>
        <p:nvSpPr>
          <p:cNvPr id="6" name="Subtitle 5"/>
          <p:cNvSpPr>
            <a:spLocks noGrp="1"/>
          </p:cNvSpPr>
          <p:nvPr>
            <p:ph type="subTitle" idx="1"/>
          </p:nvPr>
        </p:nvSpPr>
        <p:spPr>
          <a:xfrm>
            <a:off x="812589" y="5700570"/>
            <a:ext cx="10563648" cy="719034"/>
          </a:xfrm>
        </p:spPr>
        <p:txBody>
          <a:bodyPr/>
          <a:lstStyle/>
          <a:p>
            <a:r>
              <a:rPr lang="en-US" dirty="0" smtClean="0"/>
              <a:t>Live Demo</a:t>
            </a:r>
            <a:endParaRPr lang="en-US" dirty="0"/>
          </a:p>
        </p:txBody>
      </p:sp>
      <p:pic>
        <p:nvPicPr>
          <p:cNvPr id="2050" name="Picture 2" descr="http://scholar.lib.vt.edu/ejournals/SPT/v5n3/images/sabl1.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76" t="-4165" r="-1576" b="-2083"/>
          <a:stretch/>
        </p:blipFill>
        <p:spPr bwMode="auto">
          <a:xfrm>
            <a:off x="2436813" y="1371600"/>
            <a:ext cx="7315200" cy="3109770"/>
          </a:xfrm>
          <a:prstGeom prst="roundRect">
            <a:avLst>
              <a:gd name="adj" fmla="val 3354"/>
            </a:avLst>
          </a:prstGeom>
          <a:solidFill>
            <a:srgbClr val="FFFFFF"/>
          </a:solidFill>
          <a:effectLst>
            <a:softEdge rad="63500"/>
          </a:effectLst>
        </p:spPr>
      </p:pic>
    </p:spTree>
    <p:extLst>
      <p:ext uri="{BB962C8B-B14F-4D97-AF65-F5344CB8AC3E}">
        <p14:creationId xmlns:p14="http://schemas.microsoft.com/office/powerpoint/2010/main" val="3159806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9476" y="5275400"/>
            <a:ext cx="10563648" cy="820600"/>
          </a:xfrm>
        </p:spPr>
        <p:txBody>
          <a:bodyPr/>
          <a:lstStyle/>
          <a:p>
            <a:r>
              <a:rPr lang="en-US" dirty="0" smtClean="0"/>
              <a:t>Other Array Functions</a:t>
            </a:r>
            <a:endParaRPr lang="en-US" dirty="0"/>
          </a:p>
        </p:txBody>
      </p:sp>
      <p:pic>
        <p:nvPicPr>
          <p:cNvPr id="3074" name="Picture 2" descr="http://www.introprogramming.info/wp-content/uploads/2013/07/clip_image002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375250">
            <a:off x="366376" y="2464124"/>
            <a:ext cx="10192617" cy="2266948"/>
          </a:xfrm>
          <a:prstGeom prst="rect">
            <a:avLst/>
          </a:prstGeom>
          <a:noFill/>
          <a:scene3d>
            <a:camera prst="perspectiveLeft">
              <a:rot lat="0" lon="1800000" rev="21299999"/>
            </a:camera>
            <a:lightRig rig="threePt" dir="t"/>
          </a:scene3d>
          <a:extLst>
            <a:ext uri="{909E8E84-426E-40DD-AFC4-6F175D3DCCD1}">
              <a14:hiddenFill xmlns:a14="http://schemas.microsoft.com/office/drawing/2010/main">
                <a:solidFill>
                  <a:srgbClr val="FFFFFF"/>
                </a:solidFill>
              </a14:hiddenFill>
            </a:ext>
          </a:extLst>
        </p:spPr>
      </p:pic>
      <p:pic>
        <p:nvPicPr>
          <p:cNvPr id="3076" name="Picture 4" descr="http://theremedyforit.com/wp-content/uploads/2011/12/Func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1412" y="1525442"/>
            <a:ext cx="5530321" cy="1236553"/>
          </a:xfrm>
          <a:prstGeom prst="roundRect">
            <a:avLst>
              <a:gd name="adj" fmla="val 5130"/>
            </a:avLst>
          </a:prstGeom>
          <a:noFill/>
          <a:scene3d>
            <a:camera prst="perspectiveLeft">
              <a:rot lat="0" lon="1800000" rev="21299999"/>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98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a:lnSpc>
                <a:spcPct val="100000"/>
              </a:lnSpc>
            </a:pPr>
            <a:r>
              <a:rPr lang="en-US" b="1" dirty="0" smtClean="0">
                <a:solidFill>
                  <a:schemeClr val="tx2">
                    <a:lumMod val="75000"/>
                  </a:schemeClr>
                </a:solidFill>
                <a:latin typeface="Consolas" pitchFamily="49" charset="0"/>
                <a:cs typeface="Consolas" pitchFamily="49" charset="0"/>
              </a:rPr>
              <a:t>array.reverse()</a:t>
            </a:r>
          </a:p>
          <a:p>
            <a:pPr lvl="1">
              <a:lnSpc>
                <a:spcPct val="100000"/>
              </a:lnSpc>
            </a:pPr>
            <a:r>
              <a:rPr lang="en-US" dirty="0" smtClean="0"/>
              <a:t>Returns a new arrays with elements in reversed order</a:t>
            </a:r>
          </a:p>
          <a:p>
            <a:pPr>
              <a:lnSpc>
                <a:spcPct val="100000"/>
              </a:lnSpc>
            </a:pPr>
            <a:r>
              <a:rPr lang="en-US" b="1" noProof="1" smtClean="0">
                <a:solidFill>
                  <a:schemeClr val="tx2">
                    <a:lumMod val="75000"/>
                  </a:schemeClr>
                </a:solidFill>
                <a:latin typeface="Consolas" pitchFamily="49" charset="0"/>
                <a:cs typeface="Consolas" pitchFamily="49" charset="0"/>
              </a:rPr>
              <a:t>array.slice(start, end)</a:t>
            </a:r>
          </a:p>
          <a:p>
            <a:pPr lvl="1">
              <a:lnSpc>
                <a:spcPct val="100000"/>
              </a:lnSpc>
            </a:pPr>
            <a:r>
              <a:rPr lang="en-US" dirty="0" smtClean="0"/>
              <a:t>Extracts elements from an array (start…end-1)</a:t>
            </a:r>
          </a:p>
          <a:p>
            <a:pPr>
              <a:lnSpc>
                <a:spcPct val="100000"/>
              </a:lnSpc>
            </a:pPr>
            <a:r>
              <a:rPr lang="en-US" b="1" noProof="1" smtClean="0">
                <a:solidFill>
                  <a:schemeClr val="tx2">
                    <a:lumMod val="75000"/>
                  </a:schemeClr>
                </a:solidFill>
                <a:latin typeface="Consolas" pitchFamily="49" charset="0"/>
                <a:cs typeface="Consolas" pitchFamily="49" charset="0"/>
              </a:rPr>
              <a:t>array.concat(elements)</a:t>
            </a:r>
          </a:p>
          <a:p>
            <a:pPr lvl="1">
              <a:lnSpc>
                <a:spcPct val="100000"/>
              </a:lnSpc>
            </a:pPr>
            <a:r>
              <a:rPr lang="en-US" dirty="0" smtClean="0"/>
              <a:t>Appends elements at the end of the array</a:t>
            </a:r>
          </a:p>
          <a:p>
            <a:pPr>
              <a:lnSpc>
                <a:spcPct val="100000"/>
              </a:lnSpc>
            </a:pPr>
            <a:r>
              <a:rPr lang="en-US" b="1" noProof="1" smtClean="0">
                <a:solidFill>
                  <a:schemeClr val="tx2">
                    <a:lumMod val="75000"/>
                  </a:schemeClr>
                </a:solidFill>
                <a:latin typeface="Consolas" pitchFamily="49" charset="0"/>
                <a:cs typeface="Consolas" pitchFamily="49" charset="0"/>
              </a:rPr>
              <a:t>array.join(separator)</a:t>
            </a:r>
          </a:p>
          <a:p>
            <a:pPr lvl="1">
              <a:lnSpc>
                <a:spcPct val="100000"/>
              </a:lnSpc>
            </a:pPr>
            <a:r>
              <a:rPr lang="en-US" dirty="0" smtClean="0"/>
              <a:t>Concatenates the elements of the array</a:t>
            </a:r>
            <a:endParaRPr lang="en-US" dirty="0"/>
          </a:p>
        </p:txBody>
      </p:sp>
      <p:sp>
        <p:nvSpPr>
          <p:cNvPr id="4" name="Title 3"/>
          <p:cNvSpPr>
            <a:spLocks noGrp="1"/>
          </p:cNvSpPr>
          <p:nvPr>
            <p:ph type="title"/>
          </p:nvPr>
        </p:nvSpPr>
        <p:spPr/>
        <p:txBody>
          <a:bodyPr/>
          <a:lstStyle/>
          <a:p>
            <a:r>
              <a:rPr lang="en-US" dirty="0" smtClean="0"/>
              <a:t>Other Array Functions</a:t>
            </a:r>
            <a:endParaRPr lang="en-US" dirty="0"/>
          </a:p>
        </p:txBody>
      </p:sp>
    </p:spTree>
    <p:extLst>
      <p:ext uri="{BB962C8B-B14F-4D97-AF65-F5344CB8AC3E}">
        <p14:creationId xmlns:p14="http://schemas.microsoft.com/office/powerpoint/2010/main" val="3080570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90413" y="1115704"/>
            <a:ext cx="11804822" cy="5513696"/>
          </a:xfrm>
        </p:spPr>
        <p:txBody>
          <a:bodyPr>
            <a:normAutofit fontScale="92500" lnSpcReduction="10000"/>
          </a:bodyPr>
          <a:lstStyle/>
          <a:p>
            <a:pPr>
              <a:lnSpc>
                <a:spcPct val="110000"/>
              </a:lnSpc>
            </a:pPr>
            <a:r>
              <a:rPr lang="en-US" b="1" noProof="1">
                <a:solidFill>
                  <a:schemeClr val="tx2">
                    <a:lumMod val="75000"/>
                  </a:schemeClr>
                </a:solidFill>
                <a:latin typeface="Consolas" pitchFamily="49" charset="0"/>
                <a:cs typeface="Consolas" pitchFamily="49" charset="0"/>
              </a:rPr>
              <a:t>array.filter(function(item</a:t>
            </a:r>
            <a:r>
              <a:rPr lang="en-US" b="1" noProof="1" smtClean="0">
                <a:solidFill>
                  <a:schemeClr val="tx2">
                    <a:lumMod val="75000"/>
                  </a:schemeClr>
                </a:solidFill>
                <a:latin typeface="Consolas" pitchFamily="49" charset="0"/>
                <a:cs typeface="Consolas" pitchFamily="49" charset="0"/>
              </a:rPr>
              <a:t>){ return true</a:t>
            </a:r>
            <a:r>
              <a:rPr lang="en-US" b="1" noProof="1" smtClean="0">
                <a:solidFill>
                  <a:schemeClr val="tx2">
                    <a:lumMod val="75000"/>
                  </a:schemeClr>
                </a:solidFill>
                <a:cs typeface="Consolas" pitchFamily="49" charset="0"/>
              </a:rPr>
              <a:t> </a:t>
            </a:r>
            <a:r>
              <a:rPr lang="en-US" b="1" noProof="1" smtClean="0">
                <a:solidFill>
                  <a:schemeClr val="tx2">
                    <a:lumMod val="75000"/>
                  </a:schemeClr>
                </a:solidFill>
                <a:latin typeface="Consolas" pitchFamily="49" charset="0"/>
                <a:cs typeface="Consolas" pitchFamily="49" charset="0"/>
              </a:rPr>
              <a:t>/</a:t>
            </a:r>
            <a:r>
              <a:rPr lang="en-US" b="1" noProof="1" smtClean="0">
                <a:solidFill>
                  <a:schemeClr val="tx2">
                    <a:lumMod val="75000"/>
                  </a:schemeClr>
                </a:solidFill>
                <a:cs typeface="Consolas" pitchFamily="49" charset="0"/>
              </a:rPr>
              <a:t> </a:t>
            </a:r>
            <a:r>
              <a:rPr lang="en-US" b="1" noProof="1" smtClean="0">
                <a:solidFill>
                  <a:schemeClr val="tx2">
                    <a:lumMod val="75000"/>
                  </a:schemeClr>
                </a:solidFill>
                <a:latin typeface="Consolas" pitchFamily="49" charset="0"/>
                <a:cs typeface="Consolas" pitchFamily="49" charset="0"/>
              </a:rPr>
              <a:t>false </a:t>
            </a:r>
            <a:r>
              <a:rPr lang="en-US" b="1" noProof="1">
                <a:solidFill>
                  <a:schemeClr val="tx2">
                    <a:lumMod val="75000"/>
                  </a:schemeClr>
                </a:solidFill>
                <a:latin typeface="Consolas" pitchFamily="49" charset="0"/>
                <a:cs typeface="Consolas" pitchFamily="49" charset="0"/>
              </a:rPr>
              <a:t>})</a:t>
            </a:r>
            <a:endParaRPr lang="en-US" b="1" noProof="1" smtClean="0">
              <a:solidFill>
                <a:schemeClr val="tx2">
                  <a:lumMod val="75000"/>
                </a:schemeClr>
              </a:solidFill>
              <a:latin typeface="Consolas" pitchFamily="49" charset="0"/>
              <a:cs typeface="Consolas" pitchFamily="49" charset="0"/>
            </a:endParaRPr>
          </a:p>
          <a:p>
            <a:pPr lvl="1">
              <a:lnSpc>
                <a:spcPct val="110000"/>
              </a:lnSpc>
            </a:pPr>
            <a:r>
              <a:rPr lang="en-US" dirty="0" smtClean="0"/>
              <a:t>Returns a new array with the elements that satisfy condition</a:t>
            </a:r>
          </a:p>
          <a:p>
            <a:pPr>
              <a:lnSpc>
                <a:spcPct val="110000"/>
              </a:lnSpc>
            </a:pPr>
            <a:r>
              <a:rPr lang="en-US" b="1" noProof="1" smtClean="0">
                <a:solidFill>
                  <a:schemeClr val="tx2">
                    <a:lumMod val="75000"/>
                  </a:schemeClr>
                </a:solidFill>
                <a:latin typeface="Consolas" pitchFamily="49" charset="0"/>
                <a:cs typeface="Consolas" pitchFamily="49" charset="0"/>
              </a:rPr>
              <a:t>array.forEach(function(item){ … })</a:t>
            </a:r>
          </a:p>
          <a:p>
            <a:pPr lvl="1">
              <a:lnSpc>
                <a:spcPct val="110000"/>
              </a:lnSpc>
            </a:pPr>
            <a:r>
              <a:rPr lang="en-US" dirty="0" smtClean="0"/>
              <a:t>Iterates through the array and executes the function for each item</a:t>
            </a:r>
          </a:p>
          <a:p>
            <a:pPr>
              <a:lnSpc>
                <a:spcPct val="110000"/>
              </a:lnSpc>
            </a:pPr>
            <a:r>
              <a:rPr lang="en-US" b="1" noProof="1">
                <a:solidFill>
                  <a:schemeClr val="tx2">
                    <a:lumMod val="75000"/>
                  </a:schemeClr>
                </a:solidFill>
                <a:latin typeface="Consolas" pitchFamily="49" charset="0"/>
                <a:cs typeface="Consolas" pitchFamily="49" charset="0"/>
              </a:rPr>
              <a:t>array.indexOf(element)</a:t>
            </a:r>
          </a:p>
          <a:p>
            <a:pPr lvl="1">
              <a:lnSpc>
                <a:spcPct val="110000"/>
              </a:lnSpc>
            </a:pPr>
            <a:r>
              <a:rPr lang="en-US" dirty="0"/>
              <a:t>Returns the index of the first match in the array</a:t>
            </a:r>
          </a:p>
          <a:p>
            <a:pPr lvl="1">
              <a:lnSpc>
                <a:spcPct val="110000"/>
              </a:lnSpc>
            </a:pPr>
            <a:r>
              <a:rPr lang="en-US" dirty="0"/>
              <a:t>Returns </a:t>
            </a:r>
            <a:r>
              <a:rPr lang="en-US" b="1" dirty="0">
                <a:solidFill>
                  <a:schemeClr val="tx2">
                    <a:lumMod val="75000"/>
                  </a:schemeClr>
                </a:solidFill>
                <a:latin typeface="Consolas" pitchFamily="49" charset="0"/>
                <a:cs typeface="Consolas" pitchFamily="49" charset="0"/>
              </a:rPr>
              <a:t>-1</a:t>
            </a:r>
            <a:r>
              <a:rPr lang="en-US" dirty="0"/>
              <a:t> is the element is not found</a:t>
            </a:r>
          </a:p>
          <a:p>
            <a:pPr>
              <a:lnSpc>
                <a:spcPct val="110000"/>
              </a:lnSpc>
            </a:pPr>
            <a:r>
              <a:rPr lang="en-US" b="1" noProof="1">
                <a:solidFill>
                  <a:schemeClr val="tx2">
                    <a:lumMod val="75000"/>
                  </a:schemeClr>
                </a:solidFill>
                <a:latin typeface="Consolas" pitchFamily="49" charset="0"/>
                <a:cs typeface="Consolas" pitchFamily="49" charset="0"/>
              </a:rPr>
              <a:t>array.lastIndexOf(element)</a:t>
            </a:r>
          </a:p>
          <a:p>
            <a:pPr lvl="1">
              <a:lnSpc>
                <a:spcPct val="110000"/>
              </a:lnSpc>
            </a:pPr>
            <a:r>
              <a:rPr lang="en-US" dirty="0"/>
              <a:t>Returns the index of the first match in the </a:t>
            </a:r>
            <a:r>
              <a:rPr lang="en-US" dirty="0" smtClean="0"/>
              <a:t>array or </a:t>
            </a:r>
            <a:r>
              <a:rPr lang="en-US" b="1" dirty="0" smtClean="0">
                <a:solidFill>
                  <a:schemeClr val="tx2">
                    <a:lumMod val="75000"/>
                  </a:schemeClr>
                </a:solidFill>
                <a:latin typeface="Consolas" panose="020B0609020204030204" pitchFamily="49" charset="0"/>
                <a:cs typeface="Consolas" panose="020B0609020204030204" pitchFamily="49" charset="0"/>
              </a:rPr>
              <a:t>-1</a:t>
            </a:r>
            <a:r>
              <a:rPr lang="en-US" dirty="0" smtClean="0">
                <a:solidFill>
                  <a:schemeClr val="tx2">
                    <a:lumMod val="75000"/>
                  </a:schemeClr>
                </a:solidFill>
              </a:rPr>
              <a:t> </a:t>
            </a:r>
            <a:r>
              <a:rPr lang="en-US" dirty="0" smtClean="0"/>
              <a:t>(not found)</a:t>
            </a:r>
            <a:endParaRPr lang="en-US" dirty="0"/>
          </a:p>
        </p:txBody>
      </p:sp>
      <p:sp>
        <p:nvSpPr>
          <p:cNvPr id="4" name="Title 3"/>
          <p:cNvSpPr>
            <a:spLocks noGrp="1"/>
          </p:cNvSpPr>
          <p:nvPr>
            <p:ph type="title"/>
          </p:nvPr>
        </p:nvSpPr>
        <p:spPr/>
        <p:txBody>
          <a:bodyPr/>
          <a:lstStyle/>
          <a:p>
            <a:r>
              <a:rPr lang="en-US" dirty="0" smtClean="0"/>
              <a:t>Other Array Functions (2)</a:t>
            </a:r>
            <a:endParaRPr lang="en-US" dirty="0"/>
          </a:p>
        </p:txBody>
      </p:sp>
    </p:spTree>
    <p:extLst>
      <p:ext uri="{BB962C8B-B14F-4D97-AF65-F5344CB8AC3E}">
        <p14:creationId xmlns:p14="http://schemas.microsoft.com/office/powerpoint/2010/main" val="288322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800600"/>
            <a:ext cx="8938472" cy="820600"/>
          </a:xfrm>
        </p:spPr>
        <p:txBody>
          <a:bodyPr/>
          <a:lstStyle/>
          <a:p>
            <a:r>
              <a:rPr lang="en-US" dirty="0" smtClean="0"/>
              <a:t>Other Array Functions</a:t>
            </a:r>
            <a:endParaRPr lang="en-US" dirty="0"/>
          </a:p>
        </p:txBody>
      </p:sp>
      <p:sp>
        <p:nvSpPr>
          <p:cNvPr id="3" name="Subtitle 2"/>
          <p:cNvSpPr>
            <a:spLocks noGrp="1"/>
          </p:cNvSpPr>
          <p:nvPr>
            <p:ph type="body" idx="1"/>
          </p:nvPr>
        </p:nvSpPr>
        <p:spPr>
          <a:xfrm>
            <a:off x="1446212" y="5678768"/>
            <a:ext cx="8938472" cy="688256"/>
          </a:xfrm>
        </p:spPr>
        <p:txBody>
          <a:bodyPr/>
          <a:lstStyle/>
          <a:p>
            <a:r>
              <a:rPr lang="en-US" dirty="0" smtClean="0"/>
              <a:t>Live Demo</a:t>
            </a:r>
            <a:endParaRPr lang="en-US" dirty="0"/>
          </a:p>
        </p:txBody>
      </p:sp>
      <p:pic>
        <p:nvPicPr>
          <p:cNvPr id="4" name="Picture 2" descr="http://www.introprogramming.info/wp-content/uploads/2013/07/clip_image002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375250">
            <a:off x="366376" y="2005482"/>
            <a:ext cx="10192617" cy="2266948"/>
          </a:xfrm>
          <a:prstGeom prst="rect">
            <a:avLst/>
          </a:prstGeom>
          <a:noFill/>
          <a:scene3d>
            <a:camera prst="perspectiveLeft">
              <a:rot lat="0" lon="1800000" rev="21299999"/>
            </a:camera>
            <a:lightRig rig="threePt" dir="t"/>
          </a:scene3d>
          <a:extLst>
            <a:ext uri="{909E8E84-426E-40DD-AFC4-6F175D3DCCD1}">
              <a14:hiddenFill xmlns:a14="http://schemas.microsoft.com/office/drawing/2010/main">
                <a:solidFill>
                  <a:srgbClr val="FFFFFF"/>
                </a:solidFill>
              </a14:hiddenFill>
            </a:ext>
          </a:extLst>
        </p:spPr>
      </p:pic>
      <p:pic>
        <p:nvPicPr>
          <p:cNvPr id="5" name="Picture 4" descr="http://theremedyforit.com/wp-content/uploads/2011/12/Func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1412" y="1371600"/>
            <a:ext cx="5530321" cy="1236553"/>
          </a:xfrm>
          <a:prstGeom prst="roundRect">
            <a:avLst>
              <a:gd name="adj" fmla="val 5130"/>
            </a:avLst>
          </a:prstGeom>
          <a:noFill/>
          <a:scene3d>
            <a:camera prst="perspectiveLeft">
              <a:rot lat="0" lon="1800000" rev="21299999"/>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294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 – Additional Information</a:t>
            </a:r>
            <a:endParaRPr lang="en-US" dirty="0"/>
          </a:p>
        </p:txBody>
      </p:sp>
      <p:sp>
        <p:nvSpPr>
          <p:cNvPr id="3" name="Content Placeholder 2"/>
          <p:cNvSpPr>
            <a:spLocks noGrp="1"/>
          </p:cNvSpPr>
          <p:nvPr>
            <p:ph idx="1"/>
          </p:nvPr>
        </p:nvSpPr>
        <p:spPr/>
        <p:txBody>
          <a:bodyPr/>
          <a:lstStyle/>
          <a:p>
            <a:r>
              <a:rPr lang="en-US" dirty="0" smtClean="0"/>
              <a:t>Arrays </a:t>
            </a:r>
            <a:r>
              <a:rPr lang="en-US" dirty="0"/>
              <a:t>official documentation:</a:t>
            </a:r>
          </a:p>
          <a:p>
            <a:pPr lvl="1"/>
            <a:r>
              <a:rPr lang="en-US" dirty="0" smtClean="0">
                <a:hlinkClick r:id="rId2"/>
              </a:rPr>
              <a:t>https</a:t>
            </a:r>
            <a:r>
              <a:rPr lang="en-US" dirty="0">
                <a:hlinkClick r:id="rId2"/>
              </a:rPr>
              <a:t>://</a:t>
            </a:r>
            <a:r>
              <a:rPr lang="en-US" dirty="0" smtClean="0">
                <a:hlinkClick r:id="rId2"/>
              </a:rPr>
              <a:t>developer.mozilla.org/en-US/docs/Web/JavaScript/Reference/Global_Objects/Array</a:t>
            </a:r>
            <a:endParaRPr lang="en-US" dirty="0" smtClean="0"/>
          </a:p>
          <a:p>
            <a:r>
              <a:rPr lang="en-US" dirty="0" smtClean="0"/>
              <a:t>Checking for array</a:t>
            </a:r>
          </a:p>
          <a:p>
            <a:pPr lvl="1"/>
            <a:r>
              <a:rPr lang="en-US" b="1" noProof="1" smtClean="0">
                <a:solidFill>
                  <a:schemeClr val="tx2">
                    <a:lumMod val="75000"/>
                  </a:schemeClr>
                </a:solidFill>
                <a:latin typeface="Consolas" panose="020B0609020204030204" pitchFamily="49" charset="0"/>
                <a:cs typeface="Consolas" panose="020B0609020204030204" pitchFamily="49" charset="0"/>
              </a:rPr>
              <a:t>typeof([1, 2, 3]) </a:t>
            </a:r>
            <a:r>
              <a:rPr lang="en-US" b="1" noProof="1"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 object</a:t>
            </a:r>
            <a:endParaRPr lang="en-US" b="1" noProof="1" smtClean="0">
              <a:solidFill>
                <a:schemeClr val="tx2">
                  <a:lumMod val="75000"/>
                </a:schemeClr>
              </a:solidFill>
              <a:latin typeface="Consolas" panose="020B0609020204030204" pitchFamily="49" charset="0"/>
              <a:cs typeface="Consolas" panose="020B0609020204030204" pitchFamily="49" charset="0"/>
            </a:endParaRPr>
          </a:p>
          <a:p>
            <a:pPr lvl="1"/>
            <a:r>
              <a:rPr lang="en-US" b="1" noProof="1" smtClean="0">
                <a:solidFill>
                  <a:schemeClr val="tx2">
                    <a:lumMod val="75000"/>
                  </a:schemeClr>
                </a:solidFill>
                <a:latin typeface="Consolas" panose="020B0609020204030204" pitchFamily="49" charset="0"/>
                <a:cs typeface="Consolas" panose="020B0609020204030204" pitchFamily="49" charset="0"/>
              </a:rPr>
              <a:t>Array.isArray(</a:t>
            </a:r>
            <a:r>
              <a:rPr lang="en-US" b="1" noProof="1">
                <a:solidFill>
                  <a:schemeClr val="tx2">
                    <a:lumMod val="75000"/>
                  </a:schemeClr>
                </a:solidFill>
                <a:latin typeface="Consolas" panose="020B0609020204030204" pitchFamily="49" charset="0"/>
                <a:cs typeface="Consolas" panose="020B0609020204030204" pitchFamily="49" charset="0"/>
              </a:rPr>
              <a:t>[1</a:t>
            </a:r>
            <a:r>
              <a:rPr lang="en-US" b="1" noProof="1" smtClean="0">
                <a:solidFill>
                  <a:schemeClr val="tx2">
                    <a:lumMod val="75000"/>
                  </a:schemeClr>
                </a:solidFill>
                <a:latin typeface="Consolas" panose="020B0609020204030204" pitchFamily="49" charset="0"/>
                <a:cs typeface="Consolas" panose="020B0609020204030204" pitchFamily="49" charset="0"/>
              </a:rPr>
              <a:t>, 2, 3</a:t>
            </a:r>
            <a:r>
              <a:rPr lang="en-US" b="1" noProof="1">
                <a:solidFill>
                  <a:schemeClr val="tx2">
                    <a:lumMod val="75000"/>
                  </a:schemeClr>
                </a:solidFill>
                <a:latin typeface="Consolas" panose="020B0609020204030204" pitchFamily="49" charset="0"/>
                <a:cs typeface="Consolas" panose="020B0609020204030204" pitchFamily="49" charset="0"/>
              </a:rPr>
              <a:t>]</a:t>
            </a:r>
            <a:r>
              <a:rPr lang="en-US" b="1" noProof="1" smtClean="0">
                <a:solidFill>
                  <a:schemeClr val="tx2">
                    <a:lumMod val="75000"/>
                  </a:schemeClr>
                </a:solidFill>
                <a:latin typeface="Consolas" panose="020B0609020204030204" pitchFamily="49" charset="0"/>
                <a:cs typeface="Consolas" panose="020B0609020204030204" pitchFamily="49" charset="0"/>
              </a:rPr>
              <a:t>) </a:t>
            </a:r>
            <a:r>
              <a:rPr lang="en-US" b="1" noProof="1"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 true</a:t>
            </a:r>
            <a:endParaRPr lang="en-US" b="1" noProof="1" smtClean="0">
              <a:solidFill>
                <a:schemeClr val="tx2">
                  <a:lumMod val="75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4294967295"/>
          </p:nvPr>
        </p:nvSpPr>
        <p:spPr>
          <a:xfrm>
            <a:off x="11477810" y="6553200"/>
            <a:ext cx="609441" cy="228600"/>
          </a:xfrm>
          <a:prstGeom prst="rect">
            <a:avLst/>
          </a:prstGeom>
        </p:spPr>
        <p:txBody>
          <a:bodyPr/>
          <a:lstStyle/>
          <a:p>
            <a:pPr>
              <a:defRPr/>
            </a:pPr>
            <a:fld id="{58452FF4-89E3-4D1B-9927-2DBDC00E58D7}" type="slidenum">
              <a:rPr lang="en-US" smtClean="0"/>
              <a:pPr>
                <a:defRPr/>
              </a:pPr>
              <a:t>39</a:t>
            </a:fld>
            <a:endParaRPr lang="en-US" dirty="0"/>
          </a:p>
        </p:txBody>
      </p:sp>
    </p:spTree>
    <p:extLst>
      <p:ext uri="{BB962C8B-B14F-4D97-AF65-F5344CB8AC3E}">
        <p14:creationId xmlns:p14="http://schemas.microsoft.com/office/powerpoint/2010/main" val="1329230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1" name="Rectangle 3"/>
          <p:cNvSpPr>
            <a:spLocks noGrp="1" noChangeArrowheads="1"/>
          </p:cNvSpPr>
          <p:nvPr>
            <p:ph idx="1"/>
          </p:nvPr>
        </p:nvSpPr>
        <p:spPr/>
        <p:txBody>
          <a:bodyPr>
            <a:normAutofit/>
          </a:bodyPr>
          <a:lstStyle/>
          <a:p>
            <a:pPr>
              <a:lnSpc>
                <a:spcPct val="100000"/>
              </a:lnSpc>
            </a:pPr>
            <a:r>
              <a:rPr kumimoji="0" lang="en-US" dirty="0" smtClean="0">
                <a:solidFill>
                  <a:schemeClr val="accent5">
                    <a:lumMod val="20000"/>
                    <a:lumOff val="80000"/>
                  </a:schemeClr>
                </a:solidFill>
              </a:rPr>
              <a:t>Types of loops in JS</a:t>
            </a:r>
          </a:p>
          <a:p>
            <a:pPr lvl="1">
              <a:lnSpc>
                <a:spcPct val="100000"/>
              </a:lnSpc>
            </a:pPr>
            <a:r>
              <a:rPr lang="en-US" b="1" dirty="0">
                <a:solidFill>
                  <a:schemeClr val="tx2">
                    <a:lumMod val="75000"/>
                  </a:schemeClr>
                </a:solidFill>
                <a:latin typeface="Consolas" pitchFamily="49" charset="0"/>
                <a:cs typeface="Consolas" pitchFamily="49" charset="0"/>
              </a:rPr>
              <a:t>while(…)</a:t>
            </a:r>
            <a:r>
              <a:rPr lang="en-US" b="1" dirty="0">
                <a:solidFill>
                  <a:schemeClr val="tx2">
                    <a:lumMod val="75000"/>
                  </a:schemeClr>
                </a:solidFill>
              </a:rPr>
              <a:t> </a:t>
            </a:r>
            <a:r>
              <a:rPr lang="en-US" dirty="0" smtClean="0"/>
              <a:t>loop</a:t>
            </a:r>
          </a:p>
          <a:p>
            <a:pPr lvl="1">
              <a:lnSpc>
                <a:spcPct val="100000"/>
              </a:lnSpc>
            </a:pPr>
            <a:r>
              <a:rPr lang="en-US" b="1" dirty="0" smtClean="0">
                <a:solidFill>
                  <a:schemeClr val="tx2">
                    <a:lumMod val="75000"/>
                  </a:schemeClr>
                </a:solidFill>
                <a:latin typeface="Consolas" pitchFamily="49" charset="0"/>
                <a:cs typeface="Consolas" pitchFamily="49" charset="0"/>
              </a:rPr>
              <a:t>do</a:t>
            </a:r>
            <a:r>
              <a:rPr lang="bg-BG" b="1" dirty="0" smtClean="0">
                <a:solidFill>
                  <a:schemeClr val="tx2">
                    <a:lumMod val="75000"/>
                  </a:schemeClr>
                </a:solidFill>
                <a:cs typeface="Consolas" pitchFamily="49" charset="0"/>
              </a:rPr>
              <a:t> </a:t>
            </a:r>
            <a:r>
              <a:rPr lang="en-US" b="1" dirty="0" smtClean="0">
                <a:solidFill>
                  <a:schemeClr val="tx2">
                    <a:lumMod val="75000"/>
                  </a:schemeClr>
                </a:solidFill>
                <a:latin typeface="Consolas" pitchFamily="49" charset="0"/>
                <a:cs typeface="Consolas" pitchFamily="49" charset="0"/>
              </a:rPr>
              <a:t>{</a:t>
            </a:r>
            <a:r>
              <a:rPr lang="en-US" b="1" dirty="0" smtClean="0">
                <a:solidFill>
                  <a:schemeClr val="tx2">
                    <a:lumMod val="75000"/>
                  </a:schemeClr>
                </a:solidFill>
                <a:cs typeface="Consolas" pitchFamily="49" charset="0"/>
              </a:rPr>
              <a:t> </a:t>
            </a:r>
            <a:r>
              <a:rPr lang="bg-BG" b="1" dirty="0" smtClean="0">
                <a:solidFill>
                  <a:schemeClr val="tx2">
                    <a:lumMod val="75000"/>
                  </a:schemeClr>
                </a:solidFill>
                <a:latin typeface="Consolas" pitchFamily="49" charset="0"/>
                <a:cs typeface="Consolas" pitchFamily="49" charset="0"/>
              </a:rPr>
              <a:t>…</a:t>
            </a:r>
            <a:r>
              <a:rPr lang="bg-BG" b="1" dirty="0" smtClean="0">
                <a:solidFill>
                  <a:schemeClr val="tx2">
                    <a:lumMod val="75000"/>
                  </a:schemeClr>
                </a:solidFill>
                <a:cs typeface="Consolas" pitchFamily="49" charset="0"/>
              </a:rPr>
              <a:t> </a:t>
            </a:r>
            <a:r>
              <a:rPr lang="en-US" b="1" dirty="0" smtClean="0">
                <a:solidFill>
                  <a:schemeClr val="tx2">
                    <a:lumMod val="75000"/>
                  </a:schemeClr>
                </a:solidFill>
                <a:latin typeface="Consolas" pitchFamily="49" charset="0"/>
                <a:cs typeface="Consolas" pitchFamily="49" charset="0"/>
              </a:rPr>
              <a:t>}</a:t>
            </a:r>
            <a:r>
              <a:rPr lang="bg-BG" b="1" dirty="0">
                <a:solidFill>
                  <a:schemeClr val="tx2">
                    <a:lumMod val="75000"/>
                  </a:schemeClr>
                </a:solidFill>
                <a:cs typeface="Consolas" pitchFamily="49" charset="0"/>
              </a:rPr>
              <a:t> </a:t>
            </a:r>
            <a:r>
              <a:rPr lang="en-US" b="1" dirty="0" smtClean="0">
                <a:solidFill>
                  <a:schemeClr val="tx2">
                    <a:lumMod val="75000"/>
                  </a:schemeClr>
                </a:solidFill>
                <a:latin typeface="Consolas" pitchFamily="49" charset="0"/>
                <a:cs typeface="Consolas" pitchFamily="49" charset="0"/>
              </a:rPr>
              <a:t>while</a:t>
            </a:r>
            <a:r>
              <a:rPr lang="bg-BG" b="1" dirty="0">
                <a:solidFill>
                  <a:schemeClr val="tx2">
                    <a:lumMod val="75000"/>
                  </a:schemeClr>
                </a:solidFill>
                <a:cs typeface="Consolas" pitchFamily="49" charset="0"/>
              </a:rPr>
              <a:t> </a:t>
            </a:r>
            <a:r>
              <a:rPr lang="en-US" b="1" dirty="0" smtClean="0">
                <a:solidFill>
                  <a:schemeClr val="tx2">
                    <a:lumMod val="75000"/>
                  </a:schemeClr>
                </a:solidFill>
                <a:latin typeface="Consolas" pitchFamily="49" charset="0"/>
                <a:cs typeface="Consolas" pitchFamily="49" charset="0"/>
              </a:rPr>
              <a:t>(</a:t>
            </a:r>
            <a:r>
              <a:rPr lang="bg-BG" b="1" dirty="0">
                <a:solidFill>
                  <a:schemeClr val="tx2">
                    <a:lumMod val="75000"/>
                  </a:schemeClr>
                </a:solidFill>
                <a:latin typeface="Consolas" pitchFamily="49" charset="0"/>
                <a:cs typeface="Consolas" pitchFamily="49" charset="0"/>
              </a:rPr>
              <a:t>…</a:t>
            </a:r>
            <a:r>
              <a:rPr lang="en-US" b="1" dirty="0" smtClean="0">
                <a:solidFill>
                  <a:schemeClr val="tx2">
                    <a:lumMod val="75000"/>
                  </a:schemeClr>
                </a:solidFill>
                <a:latin typeface="Consolas" pitchFamily="49" charset="0"/>
                <a:cs typeface="Consolas" pitchFamily="49" charset="0"/>
              </a:rPr>
              <a:t>)</a:t>
            </a:r>
            <a:r>
              <a:rPr lang="bg-BG" b="1" dirty="0">
                <a:solidFill>
                  <a:schemeClr val="tx2">
                    <a:lumMod val="75000"/>
                  </a:schemeClr>
                </a:solidFill>
                <a:cs typeface="Consolas" pitchFamily="49" charset="0"/>
              </a:rPr>
              <a:t> </a:t>
            </a:r>
            <a:r>
              <a:rPr lang="en-US" dirty="0" smtClean="0"/>
              <a:t>loop</a:t>
            </a:r>
          </a:p>
          <a:p>
            <a:pPr lvl="1">
              <a:lnSpc>
                <a:spcPct val="100000"/>
              </a:lnSpc>
            </a:pPr>
            <a:r>
              <a:rPr lang="en-US" b="1" dirty="0">
                <a:solidFill>
                  <a:schemeClr val="tx2">
                    <a:lumMod val="75000"/>
                  </a:schemeClr>
                </a:solidFill>
                <a:latin typeface="Consolas" pitchFamily="49" charset="0"/>
                <a:cs typeface="Consolas" pitchFamily="49" charset="0"/>
              </a:rPr>
              <a:t>for</a:t>
            </a:r>
            <a:r>
              <a:rPr lang="en-US" b="1" dirty="0">
                <a:solidFill>
                  <a:schemeClr val="tx2">
                    <a:lumMod val="75000"/>
                  </a:schemeClr>
                </a:solidFill>
              </a:rPr>
              <a:t> </a:t>
            </a:r>
            <a:r>
              <a:rPr lang="en-US" dirty="0" smtClean="0"/>
              <a:t>loop</a:t>
            </a:r>
          </a:p>
          <a:p>
            <a:pPr lvl="1">
              <a:lnSpc>
                <a:spcPct val="100000"/>
              </a:lnSpc>
            </a:pPr>
            <a:r>
              <a:rPr lang="en-US" b="1" dirty="0">
                <a:solidFill>
                  <a:schemeClr val="tx2">
                    <a:lumMod val="75000"/>
                  </a:schemeClr>
                </a:solidFill>
                <a:latin typeface="Consolas" panose="020B0609020204030204" pitchFamily="49" charset="0"/>
                <a:cs typeface="Consolas" panose="020B0609020204030204" pitchFamily="49" charset="0"/>
              </a:rPr>
              <a:t>f</a:t>
            </a:r>
            <a:r>
              <a:rPr lang="en-US" b="1" dirty="0" smtClean="0">
                <a:solidFill>
                  <a:schemeClr val="tx2">
                    <a:lumMod val="75000"/>
                  </a:schemeClr>
                </a:solidFill>
                <a:latin typeface="Consolas" panose="020B0609020204030204" pitchFamily="49" charset="0"/>
                <a:cs typeface="Consolas" panose="020B0609020204030204" pitchFamily="49" charset="0"/>
              </a:rPr>
              <a:t>or-in</a:t>
            </a:r>
            <a:r>
              <a:rPr lang="en-US" b="1" dirty="0" smtClean="0">
                <a:solidFill>
                  <a:schemeClr val="tx2">
                    <a:lumMod val="75000"/>
                  </a:schemeClr>
                </a:solidFill>
              </a:rPr>
              <a:t> </a:t>
            </a:r>
            <a:r>
              <a:rPr lang="en-US" dirty="0" smtClean="0"/>
              <a:t>loop</a:t>
            </a:r>
            <a:endParaRPr lang="en-US" dirty="0"/>
          </a:p>
          <a:p>
            <a:pPr>
              <a:lnSpc>
                <a:spcPct val="100000"/>
              </a:lnSpc>
            </a:pPr>
            <a:r>
              <a:rPr lang="en-US" dirty="0">
                <a:solidFill>
                  <a:schemeClr val="accent5">
                    <a:lumMod val="20000"/>
                    <a:lumOff val="80000"/>
                  </a:schemeClr>
                </a:solidFill>
              </a:rPr>
              <a:t>Infinite </a:t>
            </a:r>
            <a:r>
              <a:rPr lang="en-US" dirty="0" smtClean="0">
                <a:solidFill>
                  <a:schemeClr val="accent5">
                    <a:lumMod val="20000"/>
                    <a:lumOff val="80000"/>
                  </a:schemeClr>
                </a:solidFill>
              </a:rPr>
              <a:t>loops – a l</a:t>
            </a:r>
            <a:r>
              <a:rPr lang="en-US" dirty="0" smtClean="0"/>
              <a:t>oop </a:t>
            </a:r>
            <a:r>
              <a:rPr lang="en-US" dirty="0"/>
              <a:t>that never </a:t>
            </a:r>
            <a:r>
              <a:rPr lang="en-US" dirty="0" smtClean="0"/>
              <a:t>ends</a:t>
            </a:r>
          </a:p>
          <a:p>
            <a:pPr>
              <a:lnSpc>
                <a:spcPct val="100000"/>
              </a:lnSpc>
            </a:pPr>
            <a:r>
              <a:rPr lang="en-US" dirty="0" smtClean="0"/>
              <a:t>Nested loops – a </a:t>
            </a:r>
            <a:r>
              <a:rPr lang="en-US" dirty="0"/>
              <a:t>composition of </a:t>
            </a:r>
            <a:r>
              <a:rPr lang="en-US" dirty="0" smtClean="0"/>
              <a:t>loops</a:t>
            </a:r>
            <a:endParaRPr lang="en-US" dirty="0"/>
          </a:p>
          <a:p>
            <a:pPr>
              <a:lnSpc>
                <a:spcPct val="100000"/>
              </a:lnSpc>
            </a:pPr>
            <a:endParaRPr kumimoji="0" lang="en-US" dirty="0">
              <a:solidFill>
                <a:schemeClr val="accent5">
                  <a:lumMod val="20000"/>
                  <a:lumOff val="80000"/>
                </a:schemeClr>
              </a:solidFill>
            </a:endParaRPr>
          </a:p>
        </p:txBody>
      </p:sp>
      <p:sp>
        <p:nvSpPr>
          <p:cNvPr id="508930" name="Rectangle 2"/>
          <p:cNvSpPr>
            <a:spLocks noGrp="1" noChangeArrowheads="1"/>
          </p:cNvSpPr>
          <p:nvPr>
            <p:ph type="title"/>
          </p:nvPr>
        </p:nvSpPr>
        <p:spPr/>
        <p:txBody>
          <a:bodyPr>
            <a:normAutofit/>
          </a:bodyPr>
          <a:lstStyle/>
          <a:p>
            <a:r>
              <a:rPr lang="en-US" dirty="0" smtClean="0"/>
              <a:t>Types of Loops in JS</a:t>
            </a:r>
            <a:endParaRPr lang="en-US"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4</a:t>
            </a:fld>
            <a:endParaRPr lang="en-US" dirty="0"/>
          </a:p>
        </p:txBody>
      </p:sp>
    </p:spTree>
    <p:extLst>
      <p:ext uri="{BB962C8B-B14F-4D97-AF65-F5344CB8AC3E}">
        <p14:creationId xmlns:p14="http://schemas.microsoft.com/office/powerpoint/2010/main" val="88776675"/>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953765"/>
            <a:ext cx="8938472" cy="774883"/>
          </a:xfrm>
        </p:spPr>
        <p:txBody>
          <a:bodyPr/>
          <a:lstStyle/>
          <a:p>
            <a:pPr>
              <a:lnSpc>
                <a:spcPts val="5400"/>
              </a:lnSpc>
            </a:pPr>
            <a:r>
              <a:rPr lang="en-US" dirty="0" smtClean="0"/>
              <a:t>Associative Arrays</a:t>
            </a:r>
            <a:endParaRPr lang="en-US" dirty="0"/>
          </a:p>
        </p:txBody>
      </p:sp>
      <p:pic>
        <p:nvPicPr>
          <p:cNvPr id="6" name="Picture 2" descr="http://upload.wikimedia.org/wikipedia/commons/thumb/0/05/Associative_array_as_linked_list.svg/688px-Associative_array_as_linked_lis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054" y="1918648"/>
            <a:ext cx="7744958" cy="2938132"/>
          </a:xfrm>
          <a:prstGeom prst="rect">
            <a:avLst/>
          </a:prstGeom>
          <a:noFill/>
          <a:effectLst>
            <a:glow rad="2286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106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41</a:t>
            </a:fld>
            <a:endParaRPr lang="en-US" dirty="0"/>
          </a:p>
        </p:txBody>
      </p:sp>
      <p:sp>
        <p:nvSpPr>
          <p:cNvPr id="3" name="Content Placeholder 2"/>
          <p:cNvSpPr>
            <a:spLocks noGrp="1"/>
          </p:cNvSpPr>
          <p:nvPr>
            <p:ph idx="1"/>
          </p:nvPr>
        </p:nvSpPr>
        <p:spPr>
          <a:xfrm>
            <a:off x="190413" y="1066800"/>
            <a:ext cx="11804822" cy="5570355"/>
          </a:xfrm>
        </p:spPr>
        <p:txBody>
          <a:bodyPr/>
          <a:lstStyle/>
          <a:p>
            <a:pPr>
              <a:lnSpc>
                <a:spcPct val="100000"/>
              </a:lnSpc>
            </a:pPr>
            <a:r>
              <a:rPr lang="en-US" dirty="0" smtClean="0">
                <a:solidFill>
                  <a:schemeClr val="tx2">
                    <a:lumMod val="75000"/>
                  </a:schemeClr>
                </a:solidFill>
              </a:rPr>
              <a:t>Associative arrays </a:t>
            </a:r>
            <a:r>
              <a:rPr lang="en-US" dirty="0" smtClean="0"/>
              <a:t>in JavaScript are called </a:t>
            </a:r>
            <a:r>
              <a:rPr lang="en-US" dirty="0">
                <a:solidFill>
                  <a:schemeClr val="tx2">
                    <a:lumMod val="75000"/>
                  </a:schemeClr>
                </a:solidFill>
              </a:rPr>
              <a:t>Objects</a:t>
            </a:r>
            <a:r>
              <a:rPr lang="en-US" dirty="0" smtClean="0"/>
              <a:t> holding a set of </a:t>
            </a:r>
            <a:r>
              <a:rPr lang="en-US" dirty="0">
                <a:solidFill>
                  <a:schemeClr val="tx2">
                    <a:lumMod val="75000"/>
                  </a:schemeClr>
                </a:solidFill>
              </a:rPr>
              <a:t>key-value</a:t>
            </a:r>
            <a:r>
              <a:rPr lang="en-US" dirty="0" smtClean="0"/>
              <a:t> pairs</a:t>
            </a:r>
            <a:endParaRPr lang="en-US" dirty="0" smtClean="0">
              <a:solidFill>
                <a:schemeClr val="tx2">
                  <a:lumMod val="75000"/>
                </a:schemeClr>
              </a:solidFill>
            </a:endParaRPr>
          </a:p>
        </p:txBody>
      </p:sp>
      <p:sp>
        <p:nvSpPr>
          <p:cNvPr id="4" name="Title 3"/>
          <p:cNvSpPr>
            <a:spLocks noGrp="1"/>
          </p:cNvSpPr>
          <p:nvPr>
            <p:ph type="title"/>
          </p:nvPr>
        </p:nvSpPr>
        <p:spPr/>
        <p:txBody>
          <a:bodyPr/>
          <a:lstStyle/>
          <a:p>
            <a:r>
              <a:rPr lang="en-US" dirty="0"/>
              <a:t>Associative </a:t>
            </a:r>
            <a:r>
              <a:rPr lang="en-US" dirty="0" smtClean="0"/>
              <a:t>Arrays (Maps, Dictionaries)</a:t>
            </a:r>
            <a:endParaRPr lang="en-US" dirty="0"/>
          </a:p>
        </p:txBody>
      </p:sp>
      <p:sp>
        <p:nvSpPr>
          <p:cNvPr id="6" name="Rectangle 5"/>
          <p:cNvSpPr/>
          <p:nvPr/>
        </p:nvSpPr>
        <p:spPr>
          <a:xfrm>
            <a:off x="1048243" y="2743200"/>
            <a:ext cx="3369769" cy="641714"/>
          </a:xfrm>
          <a:prstGeom prst="rect">
            <a:avLst/>
          </a:prstGeom>
        </p:spPr>
        <p:txBody>
          <a:bodyPr wrap="none">
            <a:spAutoFit/>
          </a:bodyPr>
          <a:lstStyle/>
          <a:p>
            <a:pPr marL="304747" lvl="0" indent="-304747">
              <a:lnSpc>
                <a:spcPct val="105000"/>
              </a:lnSpc>
              <a:spcBef>
                <a:spcPts val="600"/>
              </a:spcBef>
              <a:spcAft>
                <a:spcPts val="600"/>
              </a:spcAft>
              <a:buClr>
                <a:srgbClr val="F2B254"/>
              </a:buClr>
              <a:buSzPct val="100000"/>
              <a:buFont typeface="Wingdings" panose="05000000000000000000" pitchFamily="2" charset="2"/>
              <a:buChar char="§"/>
            </a:pPr>
            <a:r>
              <a:rPr lang="en-US" sz="3400" dirty="0">
                <a:solidFill>
                  <a:prstClr val="white"/>
                </a:solidFill>
              </a:rPr>
              <a:t>Traditional array</a:t>
            </a:r>
          </a:p>
        </p:txBody>
      </p:sp>
      <p:sp>
        <p:nvSpPr>
          <p:cNvPr id="7" name="Rectangle 6"/>
          <p:cNvSpPr/>
          <p:nvPr/>
        </p:nvSpPr>
        <p:spPr>
          <a:xfrm>
            <a:off x="7161213" y="2743200"/>
            <a:ext cx="3581400" cy="641714"/>
          </a:xfrm>
          <a:prstGeom prst="rect">
            <a:avLst/>
          </a:prstGeom>
        </p:spPr>
        <p:txBody>
          <a:bodyPr wrap="square">
            <a:spAutoFit/>
          </a:bodyPr>
          <a:lstStyle/>
          <a:p>
            <a:pPr marL="304747" lvl="0" indent="-304747">
              <a:lnSpc>
                <a:spcPct val="105000"/>
              </a:lnSpc>
              <a:spcBef>
                <a:spcPts val="600"/>
              </a:spcBef>
              <a:spcAft>
                <a:spcPts val="600"/>
              </a:spcAft>
              <a:buClr>
                <a:srgbClr val="F2B254"/>
              </a:buClr>
              <a:buSzPct val="100000"/>
              <a:buFont typeface="Wingdings" panose="05000000000000000000" pitchFamily="2" charset="2"/>
              <a:buChar char="§"/>
            </a:pPr>
            <a:r>
              <a:rPr lang="en-US" sz="3400" dirty="0" smtClean="0">
                <a:solidFill>
                  <a:prstClr val="white"/>
                </a:solidFill>
              </a:rPr>
              <a:t>Associative array</a:t>
            </a:r>
            <a:endParaRPr lang="en-US" sz="3400" dirty="0">
              <a:solidFill>
                <a:prstClr val="white"/>
              </a:solidFill>
            </a:endParaRPr>
          </a:p>
        </p:txBody>
      </p:sp>
      <p:sp>
        <p:nvSpPr>
          <p:cNvPr id="8" name="Rounded Rectangle 7"/>
          <p:cNvSpPr/>
          <p:nvPr/>
        </p:nvSpPr>
        <p:spPr>
          <a:xfrm>
            <a:off x="989012" y="3531626"/>
            <a:ext cx="5410200" cy="2530476"/>
          </a:xfrm>
          <a:prstGeom prst="roundRect">
            <a:avLst>
              <a:gd name="adj" fmla="val 6659"/>
            </a:avLst>
          </a:prstGeom>
          <a:solidFill>
            <a:schemeClr val="accent5">
              <a:lumMod val="40000"/>
              <a:lumOff val="60000"/>
              <a:alpha val="20000"/>
            </a:schemeClr>
          </a:solidFill>
          <a:ln w="12700">
            <a:solidFill>
              <a:schemeClr val="accent5">
                <a:lumMod val="60000"/>
                <a:lumOff val="40000"/>
                <a:alpha val="50000"/>
              </a:schemeClr>
            </a:solidFill>
            <a:prstDash val="sysDash"/>
          </a:ln>
        </p:spPr>
        <p:txBody>
          <a:bodyPr vert="horz" wrap="square" lIns="144000" tIns="108000" rIns="144000" bIns="108000" rtlCol="0">
            <a:noAutofit/>
          </a:bodyPr>
          <a:lstStyle/>
          <a:p>
            <a:pPr defTabSz="1218987">
              <a:buClr>
                <a:srgbClr val="F2B254"/>
              </a:buClr>
              <a:buSzPct val="100000"/>
              <a:buFont typeface="Wingdings" panose="05000000000000000000" pitchFamily="2" charset="2"/>
              <a:buNone/>
            </a:pPr>
            <a:endParaRPr lang="en-US" sz="2400" b="1" dirty="0">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Text Box 18"/>
          <p:cNvSpPr txBox="1">
            <a:spLocks noChangeArrowheads="1"/>
          </p:cNvSpPr>
          <p:nvPr/>
        </p:nvSpPr>
        <p:spPr bwMode="auto">
          <a:xfrm>
            <a:off x="2364489" y="4203784"/>
            <a:ext cx="3536546" cy="523220"/>
          </a:xfrm>
          <a:prstGeom prst="rect">
            <a:avLst/>
          </a:prstGeom>
          <a:noFill/>
          <a:ln w="9525" algn="ctr">
            <a:noFill/>
            <a:miter lim="800000"/>
            <a:headEnd/>
            <a:tailEnd/>
          </a:ln>
          <a:effectLst/>
        </p:spPr>
        <p:txBody>
          <a:bodyPr wrap="none">
            <a:spAutoFit/>
          </a:bodyPr>
          <a:lstStyle/>
          <a:p>
            <a:pPr algn="ctr" eaLnBrk="1" hangingPunct="1">
              <a:lnSpc>
                <a:spcPct val="100000"/>
              </a:lnSpc>
            </a:pPr>
            <a:r>
              <a:rPr lang="bg-BG" sz="2700" b="1" dirty="0"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0</a:t>
            </a:r>
            <a:r>
              <a:rPr lang="en-US" sz="2700" b="1" dirty="0"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1 </a:t>
            </a:r>
            <a:r>
              <a:rPr lang="en-US" sz="2700" b="1" dirty="0"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2 </a:t>
            </a:r>
            <a:r>
              <a:rPr lang="en-US" sz="2700" b="1" dirty="0"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3 </a:t>
            </a:r>
            <a:r>
              <a:rPr lang="en-US" sz="2700" b="1" dirty="0"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4</a:t>
            </a:r>
          </a:p>
        </p:txBody>
      </p:sp>
      <p:graphicFrame>
        <p:nvGraphicFramePr>
          <p:cNvPr id="10" name="Group 134"/>
          <p:cNvGraphicFramePr>
            <a:graphicFrameLocks/>
          </p:cNvGraphicFramePr>
          <p:nvPr>
            <p:extLst>
              <p:ext uri="{D42A27DB-BD31-4B8C-83A1-F6EECF244321}">
                <p14:modId xmlns:p14="http://schemas.microsoft.com/office/powerpoint/2010/main" val="1159236174"/>
              </p:ext>
            </p:extLst>
          </p:nvPr>
        </p:nvGraphicFramePr>
        <p:xfrm>
          <a:off x="2213900" y="4766065"/>
          <a:ext cx="3858870" cy="638447"/>
        </p:xfrm>
        <a:graphic>
          <a:graphicData uri="http://schemas.openxmlformats.org/drawingml/2006/table">
            <a:tbl>
              <a:tblPr/>
              <a:tblGrid>
                <a:gridCol w="771774"/>
                <a:gridCol w="771774"/>
                <a:gridCol w="771774"/>
                <a:gridCol w="771774"/>
                <a:gridCol w="771774"/>
              </a:tblGrid>
              <a:tr h="638447">
                <a:tc>
                  <a:txBody>
                    <a:bodyPr/>
                    <a:lstStyle/>
                    <a:p>
                      <a:pPr marL="0" marR="0" lvl="0" indent="0" algn="ctr"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8</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-3</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12</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408</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33</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r>
            </a:tbl>
          </a:graphicData>
        </a:graphic>
      </p:graphicFrame>
      <p:sp>
        <p:nvSpPr>
          <p:cNvPr id="11" name="Rounded Rectangle 10"/>
          <p:cNvSpPr/>
          <p:nvPr/>
        </p:nvSpPr>
        <p:spPr>
          <a:xfrm>
            <a:off x="7085012" y="3531626"/>
            <a:ext cx="3962400" cy="2530476"/>
          </a:xfrm>
          <a:prstGeom prst="roundRect">
            <a:avLst>
              <a:gd name="adj" fmla="val 6659"/>
            </a:avLst>
          </a:prstGeom>
          <a:solidFill>
            <a:schemeClr val="accent5">
              <a:lumMod val="40000"/>
              <a:lumOff val="60000"/>
              <a:alpha val="20000"/>
            </a:schemeClr>
          </a:solidFill>
          <a:ln w="12700">
            <a:solidFill>
              <a:schemeClr val="accent5">
                <a:lumMod val="60000"/>
                <a:lumOff val="40000"/>
                <a:alpha val="50000"/>
              </a:schemeClr>
            </a:solidFill>
            <a:prstDash val="sysDash"/>
          </a:ln>
        </p:spPr>
        <p:txBody>
          <a:bodyPr vert="horz" wrap="square" lIns="144000" tIns="108000" rIns="144000" bIns="108000" rtlCol="0">
            <a:noAutofit/>
          </a:bodyPr>
          <a:lstStyle/>
          <a:p>
            <a:pPr defTabSz="1218987">
              <a:buClr>
                <a:srgbClr val="F2B254"/>
              </a:buClr>
              <a:buSzPct val="100000"/>
              <a:buFont typeface="Wingdings" panose="05000000000000000000" pitchFamily="2" charset="2"/>
              <a:buNone/>
            </a:pPr>
            <a:endParaRPr lang="en-US" sz="2400" b="1" dirty="0">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graphicFrame>
        <p:nvGraphicFramePr>
          <p:cNvPr id="13" name="Group 134"/>
          <p:cNvGraphicFramePr>
            <a:graphicFrameLocks/>
          </p:cNvGraphicFramePr>
          <p:nvPr>
            <p:extLst>
              <p:ext uri="{D42A27DB-BD31-4B8C-83A1-F6EECF244321}">
                <p14:modId xmlns:p14="http://schemas.microsoft.com/office/powerpoint/2010/main" val="1421322327"/>
              </p:ext>
            </p:extLst>
          </p:nvPr>
        </p:nvGraphicFramePr>
        <p:xfrm>
          <a:off x="7437924" y="4200594"/>
          <a:ext cx="3254992" cy="1554480"/>
        </p:xfrm>
        <a:graphic>
          <a:graphicData uri="http://schemas.openxmlformats.org/drawingml/2006/table">
            <a:tbl>
              <a:tblPr/>
              <a:tblGrid>
                <a:gridCol w="1807192"/>
                <a:gridCol w="1447800"/>
              </a:tblGrid>
              <a:tr h="512477">
                <a:tc>
                  <a:txBody>
                    <a:bodyPr/>
                    <a:lstStyle/>
                    <a:p>
                      <a:pPr marL="0" marR="0" lvl="0" indent="0" algn="l"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orange</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l"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2.30</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r>
              <a:tr h="512477">
                <a:tc>
                  <a:txBody>
                    <a:bodyPr/>
                    <a:lstStyle/>
                    <a:p>
                      <a:pPr marL="0" marR="0" lvl="0" indent="0" algn="l"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apple</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l"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1.50</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r>
              <a:tr h="512477">
                <a:tc>
                  <a:txBody>
                    <a:bodyPr/>
                    <a:lstStyle/>
                    <a:p>
                      <a:pPr marL="0" marR="0" lvl="0" indent="0" algn="l"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tomato</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l"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3.80</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r>
            </a:tbl>
          </a:graphicData>
        </a:graphic>
      </p:graphicFrame>
      <p:sp>
        <p:nvSpPr>
          <p:cNvPr id="14" name="TextBox 13"/>
          <p:cNvSpPr txBox="1"/>
          <p:nvPr/>
        </p:nvSpPr>
        <p:spPr>
          <a:xfrm>
            <a:off x="7473261" y="3635119"/>
            <a:ext cx="1722159" cy="523220"/>
          </a:xfrm>
          <a:prstGeom prst="rect">
            <a:avLst/>
          </a:prstGeom>
          <a:noFill/>
        </p:spPr>
        <p:txBody>
          <a:bodyPr wrap="square" rtlCol="0">
            <a:spAutoFit/>
          </a:bodyPr>
          <a:lstStyle/>
          <a:p>
            <a:pPr algn="ctr"/>
            <a:r>
              <a:rPr lang="en-US" sz="2800" dirty="0" smtClean="0"/>
              <a:t>key</a:t>
            </a:r>
            <a:endParaRPr lang="en-US" sz="2800" dirty="0"/>
          </a:p>
        </p:txBody>
      </p:sp>
      <p:sp>
        <p:nvSpPr>
          <p:cNvPr id="15" name="TextBox 14"/>
          <p:cNvSpPr txBox="1"/>
          <p:nvPr/>
        </p:nvSpPr>
        <p:spPr>
          <a:xfrm>
            <a:off x="9294812" y="3639614"/>
            <a:ext cx="1300217" cy="523220"/>
          </a:xfrm>
          <a:prstGeom prst="rect">
            <a:avLst/>
          </a:prstGeom>
          <a:noFill/>
        </p:spPr>
        <p:txBody>
          <a:bodyPr wrap="square" rtlCol="0">
            <a:spAutoFit/>
          </a:bodyPr>
          <a:lstStyle/>
          <a:p>
            <a:pPr algn="ctr"/>
            <a:r>
              <a:rPr lang="en-US" sz="2800" dirty="0" smtClean="0"/>
              <a:t>value</a:t>
            </a:r>
            <a:endParaRPr lang="en-US" sz="2800" dirty="0"/>
          </a:p>
        </p:txBody>
      </p:sp>
      <p:sp>
        <p:nvSpPr>
          <p:cNvPr id="16" name="TextBox 15"/>
          <p:cNvSpPr txBox="1"/>
          <p:nvPr/>
        </p:nvSpPr>
        <p:spPr>
          <a:xfrm>
            <a:off x="1119804" y="4207193"/>
            <a:ext cx="1012208" cy="523220"/>
          </a:xfrm>
          <a:prstGeom prst="rect">
            <a:avLst/>
          </a:prstGeom>
          <a:noFill/>
        </p:spPr>
        <p:txBody>
          <a:bodyPr wrap="square" rtlCol="0">
            <a:spAutoFit/>
          </a:bodyPr>
          <a:lstStyle/>
          <a:p>
            <a:pPr algn="ctr"/>
            <a:r>
              <a:rPr lang="en-US" sz="2800" dirty="0" smtClean="0"/>
              <a:t>key</a:t>
            </a:r>
            <a:endParaRPr lang="en-US" sz="2800" dirty="0"/>
          </a:p>
        </p:txBody>
      </p:sp>
      <p:sp>
        <p:nvSpPr>
          <p:cNvPr id="17" name="TextBox 16"/>
          <p:cNvSpPr txBox="1"/>
          <p:nvPr/>
        </p:nvSpPr>
        <p:spPr>
          <a:xfrm>
            <a:off x="1119804" y="4840348"/>
            <a:ext cx="1012207" cy="523220"/>
          </a:xfrm>
          <a:prstGeom prst="rect">
            <a:avLst/>
          </a:prstGeom>
          <a:noFill/>
        </p:spPr>
        <p:txBody>
          <a:bodyPr wrap="square" rtlCol="0">
            <a:spAutoFit/>
          </a:bodyPr>
          <a:lstStyle/>
          <a:p>
            <a:pPr algn="ctr"/>
            <a:r>
              <a:rPr lang="en-US" sz="2800" dirty="0" smtClean="0"/>
              <a:t>value</a:t>
            </a:r>
            <a:endParaRPr lang="en-US" sz="2800" dirty="0"/>
          </a:p>
        </p:txBody>
      </p:sp>
    </p:spTree>
    <p:extLst>
      <p:ext uri="{BB962C8B-B14F-4D97-AF65-F5344CB8AC3E}">
        <p14:creationId xmlns:p14="http://schemas.microsoft.com/office/powerpoint/2010/main" val="3192477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42</a:t>
            </a:fld>
            <a:endParaRPr lang="en-US" dirty="0"/>
          </a:p>
        </p:txBody>
      </p:sp>
      <p:sp>
        <p:nvSpPr>
          <p:cNvPr id="3" name="Content Placeholder 2"/>
          <p:cNvSpPr>
            <a:spLocks noGrp="1"/>
          </p:cNvSpPr>
          <p:nvPr>
            <p:ph idx="1"/>
          </p:nvPr>
        </p:nvSpPr>
        <p:spPr>
          <a:xfrm>
            <a:off x="190413" y="1066800"/>
            <a:ext cx="11804822" cy="5570355"/>
          </a:xfrm>
        </p:spPr>
        <p:txBody>
          <a:bodyPr>
            <a:normAutofit/>
          </a:bodyPr>
          <a:lstStyle/>
          <a:p>
            <a:pPr>
              <a:lnSpc>
                <a:spcPct val="110000"/>
              </a:lnSpc>
            </a:pPr>
            <a:r>
              <a:rPr lang="en-US" sz="3200" dirty="0" smtClean="0"/>
              <a:t>Initializing an associative array (object):</a:t>
            </a:r>
          </a:p>
          <a:p>
            <a:pPr>
              <a:lnSpc>
                <a:spcPct val="110000"/>
              </a:lnSpc>
            </a:pPr>
            <a:endParaRPr lang="en-US" sz="3200" dirty="0"/>
          </a:p>
          <a:p>
            <a:pPr>
              <a:lnSpc>
                <a:spcPct val="110000"/>
              </a:lnSpc>
            </a:pPr>
            <a:r>
              <a:rPr lang="en-US" sz="3200" dirty="0" smtClean="0"/>
              <a:t>Accessing elements by index:</a:t>
            </a:r>
          </a:p>
          <a:p>
            <a:pPr>
              <a:lnSpc>
                <a:spcPct val="110000"/>
              </a:lnSpc>
            </a:pPr>
            <a:endParaRPr lang="en-US" sz="3200" dirty="0"/>
          </a:p>
          <a:p>
            <a:pPr>
              <a:lnSpc>
                <a:spcPct val="110000"/>
              </a:lnSpc>
            </a:pPr>
            <a:r>
              <a:rPr lang="en-US" sz="3200" dirty="0" smtClean="0"/>
              <a:t>Inserting a new element / deleting element:</a:t>
            </a:r>
          </a:p>
          <a:p>
            <a:pPr>
              <a:lnSpc>
                <a:spcPct val="110000"/>
              </a:lnSpc>
            </a:pPr>
            <a:endParaRPr lang="en-US" sz="3200" dirty="0"/>
          </a:p>
          <a:p>
            <a:pPr>
              <a:lnSpc>
                <a:spcPct val="110000"/>
              </a:lnSpc>
            </a:pPr>
            <a:endParaRPr lang="en-US" sz="3200" dirty="0" smtClean="0"/>
          </a:p>
          <a:p>
            <a:pPr>
              <a:lnSpc>
                <a:spcPct val="110000"/>
              </a:lnSpc>
            </a:pPr>
            <a:r>
              <a:rPr lang="en-US" sz="3200" dirty="0" smtClean="0"/>
              <a:t>Objects are not arrays </a:t>
            </a:r>
            <a:r>
              <a:rPr lang="en-US" sz="3200" dirty="0" smtClean="0">
                <a:sym typeface="Wingdings" panose="05000000000000000000" pitchFamily="2" charset="2"/>
              </a:rPr>
              <a:t> no </a:t>
            </a:r>
            <a:r>
              <a:rPr lang="en-US" sz="3200" b="1" dirty="0"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length</a:t>
            </a:r>
            <a:r>
              <a:rPr lang="en-US" sz="3200" dirty="0" smtClean="0">
                <a:sym typeface="Wingdings" panose="05000000000000000000" pitchFamily="2" charset="2"/>
              </a:rPr>
              <a:t>, no </a:t>
            </a:r>
            <a:r>
              <a:rPr lang="en-US" sz="3200" b="1" dirty="0"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slice()</a:t>
            </a:r>
            <a:r>
              <a:rPr lang="en-US" sz="3200" dirty="0" smtClean="0">
                <a:sym typeface="Wingdings" panose="05000000000000000000" pitchFamily="2" charset="2"/>
              </a:rPr>
              <a:t>, no </a:t>
            </a:r>
            <a:r>
              <a:rPr lang="en-US" sz="3200" b="1" dirty="0"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join()</a:t>
            </a:r>
            <a:r>
              <a:rPr lang="en-US" sz="3200" dirty="0" smtClean="0">
                <a:sym typeface="Wingdings" panose="05000000000000000000" pitchFamily="2" charset="2"/>
              </a:rPr>
              <a:t>, …</a:t>
            </a:r>
            <a:endParaRPr lang="en-US" sz="3200" dirty="0"/>
          </a:p>
        </p:txBody>
      </p:sp>
      <p:sp>
        <p:nvSpPr>
          <p:cNvPr id="4" name="Title 3"/>
          <p:cNvSpPr>
            <a:spLocks noGrp="1"/>
          </p:cNvSpPr>
          <p:nvPr>
            <p:ph type="title"/>
          </p:nvPr>
        </p:nvSpPr>
        <p:spPr/>
        <p:txBody>
          <a:bodyPr/>
          <a:lstStyle/>
          <a:p>
            <a:r>
              <a:rPr lang="en-US" dirty="0" smtClean="0"/>
              <a:t>Associative Arrays in JavaScript</a:t>
            </a:r>
            <a:endParaRPr lang="en-US" dirty="0"/>
          </a:p>
        </p:txBody>
      </p:sp>
      <p:sp>
        <p:nvSpPr>
          <p:cNvPr id="6" name="Content Placeholder 2"/>
          <p:cNvSpPr txBox="1">
            <a:spLocks/>
          </p:cNvSpPr>
          <p:nvPr/>
        </p:nvSpPr>
        <p:spPr>
          <a:xfrm>
            <a:off x="636814" y="1820679"/>
            <a:ext cx="10915198" cy="44627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None/>
            </a:pPr>
            <a:r>
              <a:rPr lang="en-US" sz="2300" noProof="1" smtClean="0">
                <a:solidFill>
                  <a:srgbClr val="FBEEDC"/>
                </a:solidFill>
                <a:latin typeface="Consolas" pitchFamily="49" charset="0"/>
                <a:cs typeface="Consolas" pitchFamily="49" charset="0"/>
              </a:rPr>
              <a:t>var prices = { 'orange</a:t>
            </a:r>
            <a:r>
              <a:rPr lang="en-US" sz="2300" noProof="1">
                <a:solidFill>
                  <a:srgbClr val="FBEEDC"/>
                </a:solidFill>
                <a:latin typeface="Consolas" pitchFamily="49" charset="0"/>
                <a:cs typeface="Consolas" pitchFamily="49" charset="0"/>
              </a:rPr>
              <a:t>' </a:t>
            </a:r>
            <a:r>
              <a:rPr lang="en-US" sz="2300" noProof="1" smtClean="0">
                <a:solidFill>
                  <a:srgbClr val="FBEEDC"/>
                </a:solidFill>
                <a:latin typeface="Consolas" pitchFamily="49" charset="0"/>
                <a:cs typeface="Consolas" pitchFamily="49" charset="0"/>
              </a:rPr>
              <a:t>: 2.30, 'apple</a:t>
            </a:r>
            <a:r>
              <a:rPr lang="en-US" sz="2300" noProof="1">
                <a:solidFill>
                  <a:srgbClr val="FBEEDC"/>
                </a:solidFill>
                <a:latin typeface="Consolas" pitchFamily="49" charset="0"/>
                <a:cs typeface="Consolas" pitchFamily="49" charset="0"/>
              </a:rPr>
              <a:t>' </a:t>
            </a:r>
            <a:r>
              <a:rPr lang="en-US" sz="2300" noProof="1" smtClean="0">
                <a:solidFill>
                  <a:srgbClr val="FBEEDC"/>
                </a:solidFill>
                <a:latin typeface="Consolas" pitchFamily="49" charset="0"/>
                <a:cs typeface="Consolas" pitchFamily="49" charset="0"/>
              </a:rPr>
              <a:t>: 1.50, 'tomato</a:t>
            </a:r>
            <a:r>
              <a:rPr lang="en-US" sz="2300" noProof="1">
                <a:solidFill>
                  <a:srgbClr val="FBEEDC"/>
                </a:solidFill>
                <a:latin typeface="Consolas" pitchFamily="49" charset="0"/>
                <a:cs typeface="Consolas" pitchFamily="49" charset="0"/>
              </a:rPr>
              <a:t>' </a:t>
            </a:r>
            <a:r>
              <a:rPr lang="en-US" sz="2300" noProof="1" smtClean="0">
                <a:solidFill>
                  <a:srgbClr val="FBEEDC"/>
                </a:solidFill>
                <a:latin typeface="Consolas" pitchFamily="49" charset="0"/>
                <a:cs typeface="Consolas" pitchFamily="49" charset="0"/>
              </a:rPr>
              <a:t>: 3.80 };</a:t>
            </a:r>
            <a:endParaRPr lang="en-US" sz="2300" noProof="1">
              <a:solidFill>
                <a:srgbClr val="FBEEDC"/>
              </a:solidFill>
              <a:latin typeface="Consolas" pitchFamily="49" charset="0"/>
              <a:cs typeface="Consolas" pitchFamily="49" charset="0"/>
            </a:endParaRPr>
          </a:p>
        </p:txBody>
      </p:sp>
      <p:sp>
        <p:nvSpPr>
          <p:cNvPr id="7" name="Content Placeholder 2"/>
          <p:cNvSpPr txBox="1">
            <a:spLocks/>
          </p:cNvSpPr>
          <p:nvPr/>
        </p:nvSpPr>
        <p:spPr>
          <a:xfrm>
            <a:off x="651214" y="3203203"/>
            <a:ext cx="10915198" cy="44627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None/>
            </a:pPr>
            <a:r>
              <a:rPr lang="en-US" sz="2300" noProof="1">
                <a:solidFill>
                  <a:srgbClr val="FBEEDC"/>
                </a:solidFill>
                <a:latin typeface="Consolas" pitchFamily="49" charset="0"/>
                <a:cs typeface="Consolas" pitchFamily="49" charset="0"/>
              </a:rPr>
              <a:t>console.log(prices['orange</a:t>
            </a:r>
            <a:r>
              <a:rPr lang="en-US" sz="2300" noProof="1" smtClean="0">
                <a:solidFill>
                  <a:srgbClr val="FBEEDC"/>
                </a:solidFill>
                <a:latin typeface="Consolas" pitchFamily="49" charset="0"/>
                <a:cs typeface="Consolas" pitchFamily="49" charset="0"/>
              </a:rPr>
              <a:t>']); // 2.3</a:t>
            </a:r>
            <a:endParaRPr lang="en-US" sz="2300" noProof="1">
              <a:solidFill>
                <a:srgbClr val="FBEEDC"/>
              </a:solidFill>
              <a:latin typeface="Consolas" pitchFamily="49" charset="0"/>
              <a:cs typeface="Consolas" pitchFamily="49" charset="0"/>
            </a:endParaRPr>
          </a:p>
        </p:txBody>
      </p:sp>
      <p:sp>
        <p:nvSpPr>
          <p:cNvPr id="8" name="Content Placeholder 2"/>
          <p:cNvSpPr txBox="1">
            <a:spLocks/>
          </p:cNvSpPr>
          <p:nvPr/>
        </p:nvSpPr>
        <p:spPr>
          <a:xfrm>
            <a:off x="651214" y="4572000"/>
            <a:ext cx="10915198" cy="115416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None/>
            </a:pPr>
            <a:r>
              <a:rPr lang="en-US" sz="2300" noProof="1" smtClean="0">
                <a:solidFill>
                  <a:srgbClr val="FBEEDC"/>
                </a:solidFill>
                <a:latin typeface="Consolas" pitchFamily="49" charset="0"/>
                <a:cs typeface="Consolas" pitchFamily="49" charset="0"/>
              </a:rPr>
              <a:t>prices</a:t>
            </a:r>
            <a:r>
              <a:rPr lang="en-US" sz="2300" noProof="1">
                <a:solidFill>
                  <a:srgbClr val="FBEEDC"/>
                </a:solidFill>
                <a:latin typeface="Consolas" pitchFamily="49" charset="0"/>
                <a:cs typeface="Consolas" pitchFamily="49" charset="0"/>
              </a:rPr>
              <a:t>[</a:t>
            </a:r>
            <a:r>
              <a:rPr lang="en-US" sz="2300" noProof="1" smtClean="0">
                <a:solidFill>
                  <a:srgbClr val="FBEEDC"/>
                </a:solidFill>
                <a:latin typeface="Consolas" pitchFamily="49" charset="0"/>
                <a:cs typeface="Consolas" pitchFamily="49" charset="0"/>
              </a:rPr>
              <a:t>'cucumber'] = 1.25;</a:t>
            </a:r>
          </a:p>
          <a:p>
            <a:pPr marL="0" indent="0">
              <a:lnSpc>
                <a:spcPct val="100000"/>
              </a:lnSpc>
              <a:spcBef>
                <a:spcPts val="0"/>
              </a:spcBef>
              <a:spcAft>
                <a:spcPct val="0"/>
              </a:spcAft>
              <a:buNone/>
            </a:pPr>
            <a:r>
              <a:rPr lang="en-US" sz="2300" noProof="1" smtClean="0">
                <a:solidFill>
                  <a:srgbClr val="FBEEDC"/>
                </a:solidFill>
                <a:latin typeface="Consolas" pitchFamily="49" charset="0"/>
                <a:cs typeface="Consolas" pitchFamily="49" charset="0"/>
              </a:rPr>
              <a:t>delete prices['orange'];</a:t>
            </a:r>
          </a:p>
          <a:p>
            <a:pPr marL="0" indent="0">
              <a:lnSpc>
                <a:spcPct val="100000"/>
              </a:lnSpc>
              <a:spcBef>
                <a:spcPts val="0"/>
              </a:spcBef>
              <a:spcAft>
                <a:spcPct val="0"/>
              </a:spcAft>
              <a:buNone/>
            </a:pPr>
            <a:r>
              <a:rPr lang="en-US" sz="2300" noProof="1">
                <a:solidFill>
                  <a:srgbClr val="FBEEDC"/>
                </a:solidFill>
                <a:latin typeface="Consolas" pitchFamily="49" charset="0"/>
                <a:cs typeface="Consolas" pitchFamily="49" charset="0"/>
              </a:rPr>
              <a:t>console.log(prices); </a:t>
            </a:r>
            <a:r>
              <a:rPr lang="en-US" sz="2300" noProof="1" smtClean="0">
                <a:solidFill>
                  <a:srgbClr val="FBEEDC"/>
                </a:solidFill>
                <a:latin typeface="Consolas" pitchFamily="49" charset="0"/>
                <a:cs typeface="Consolas" pitchFamily="49" charset="0"/>
              </a:rPr>
              <a:t>// {</a:t>
            </a:r>
            <a:r>
              <a:rPr lang="en-US" sz="2300" noProof="1">
                <a:solidFill>
                  <a:srgbClr val="FBEEDC"/>
                </a:solidFill>
                <a:latin typeface="Consolas" pitchFamily="49" charset="0"/>
                <a:cs typeface="Consolas" pitchFamily="49" charset="0"/>
              </a:rPr>
              <a:t>apple: 1.5, tomato: 3.8, cucumber: 1.25} </a:t>
            </a:r>
          </a:p>
        </p:txBody>
      </p:sp>
    </p:spTree>
    <p:extLst>
      <p:ext uri="{BB962C8B-B14F-4D97-AF65-F5344CB8AC3E}">
        <p14:creationId xmlns:p14="http://schemas.microsoft.com/office/powerpoint/2010/main" val="1287306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43</a:t>
            </a:fld>
            <a:endParaRPr lang="en-US" dirty="0"/>
          </a:p>
        </p:txBody>
      </p:sp>
      <p:sp>
        <p:nvSpPr>
          <p:cNvPr id="3" name="Content Placeholder 2"/>
          <p:cNvSpPr>
            <a:spLocks noGrp="1"/>
          </p:cNvSpPr>
          <p:nvPr>
            <p:ph idx="1"/>
          </p:nvPr>
        </p:nvSpPr>
        <p:spPr/>
        <p:txBody>
          <a:bodyPr/>
          <a:lstStyle/>
          <a:p>
            <a:pPr>
              <a:lnSpc>
                <a:spcPct val="100000"/>
              </a:lnSpc>
              <a:spcBef>
                <a:spcPts val="400"/>
              </a:spcBef>
            </a:pPr>
            <a:r>
              <a:rPr lang="en-US" dirty="0" smtClean="0"/>
              <a:t>Processing associative arrays (objects) by for-in loop</a:t>
            </a:r>
          </a:p>
          <a:p>
            <a:pPr>
              <a:lnSpc>
                <a:spcPct val="100000"/>
              </a:lnSpc>
              <a:spcBef>
                <a:spcPts val="400"/>
              </a:spcBef>
            </a:pPr>
            <a:endParaRPr lang="en-US" dirty="0"/>
          </a:p>
          <a:p>
            <a:pPr>
              <a:lnSpc>
                <a:spcPct val="100000"/>
              </a:lnSpc>
              <a:spcBef>
                <a:spcPts val="400"/>
              </a:spcBef>
            </a:pPr>
            <a:endParaRPr lang="en-US" dirty="0" smtClean="0"/>
          </a:p>
          <a:p>
            <a:pPr>
              <a:lnSpc>
                <a:spcPct val="100000"/>
              </a:lnSpc>
              <a:spcBef>
                <a:spcPts val="400"/>
              </a:spcBef>
            </a:pPr>
            <a:endParaRPr lang="en-US" dirty="0"/>
          </a:p>
          <a:p>
            <a:pPr>
              <a:lnSpc>
                <a:spcPct val="100000"/>
              </a:lnSpc>
              <a:spcBef>
                <a:spcPts val="400"/>
              </a:spcBef>
            </a:pPr>
            <a:r>
              <a:rPr lang="en-US" dirty="0" smtClean="0"/>
              <a:t>Taking the keys of object / array:</a:t>
            </a:r>
            <a:endParaRPr lang="en-US" dirty="0"/>
          </a:p>
        </p:txBody>
      </p:sp>
      <p:sp>
        <p:nvSpPr>
          <p:cNvPr id="4" name="Title 3"/>
          <p:cNvSpPr>
            <a:spLocks noGrp="1"/>
          </p:cNvSpPr>
          <p:nvPr>
            <p:ph type="title"/>
          </p:nvPr>
        </p:nvSpPr>
        <p:spPr/>
        <p:txBody>
          <a:bodyPr/>
          <a:lstStyle/>
          <a:p>
            <a:r>
              <a:rPr lang="en-US" dirty="0" smtClean="0"/>
              <a:t>Processing Associative Arrays</a:t>
            </a:r>
            <a:endParaRPr lang="en-US" dirty="0"/>
          </a:p>
        </p:txBody>
      </p:sp>
      <p:sp>
        <p:nvSpPr>
          <p:cNvPr id="5" name="Content Placeholder 2"/>
          <p:cNvSpPr txBox="1">
            <a:spLocks/>
          </p:cNvSpPr>
          <p:nvPr/>
        </p:nvSpPr>
        <p:spPr>
          <a:xfrm>
            <a:off x="636814" y="1981200"/>
            <a:ext cx="10915198" cy="150810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None/>
            </a:pPr>
            <a:r>
              <a:rPr lang="en-US" sz="2300" noProof="1">
                <a:solidFill>
                  <a:srgbClr val="FBEEDC"/>
                </a:solidFill>
                <a:latin typeface="Consolas" pitchFamily="49" charset="0"/>
                <a:cs typeface="Consolas" pitchFamily="49" charset="0"/>
              </a:rPr>
              <a:t>var prices = {</a:t>
            </a:r>
            <a:r>
              <a:rPr lang="en-US" sz="2300" noProof="1" smtClean="0">
                <a:solidFill>
                  <a:srgbClr val="FBEEDC"/>
                </a:solidFill>
                <a:latin typeface="Consolas" pitchFamily="49" charset="0"/>
                <a:cs typeface="Consolas" pitchFamily="49" charset="0"/>
              </a:rPr>
              <a:t>'orange</a:t>
            </a:r>
            <a:r>
              <a:rPr lang="en-US" sz="2300" noProof="1">
                <a:solidFill>
                  <a:srgbClr val="FBEEDC"/>
                </a:solidFill>
                <a:latin typeface="Consolas" pitchFamily="49" charset="0"/>
                <a:cs typeface="Consolas" pitchFamily="49" charset="0"/>
              </a:rPr>
              <a:t>'</a:t>
            </a:r>
            <a:r>
              <a:rPr lang="en-US" sz="2300" noProof="1" smtClean="0">
                <a:solidFill>
                  <a:srgbClr val="FBEEDC"/>
                </a:solidFill>
                <a:latin typeface="Consolas" pitchFamily="49" charset="0"/>
                <a:cs typeface="Consolas" pitchFamily="49" charset="0"/>
              </a:rPr>
              <a:t> </a:t>
            </a:r>
            <a:r>
              <a:rPr lang="en-US" sz="2300" noProof="1">
                <a:solidFill>
                  <a:srgbClr val="FBEEDC"/>
                </a:solidFill>
                <a:latin typeface="Consolas" pitchFamily="49" charset="0"/>
                <a:cs typeface="Consolas" pitchFamily="49" charset="0"/>
              </a:rPr>
              <a:t>: 2.30, </a:t>
            </a:r>
            <a:r>
              <a:rPr lang="en-US" sz="2300" noProof="1" smtClean="0">
                <a:solidFill>
                  <a:srgbClr val="FBEEDC"/>
                </a:solidFill>
                <a:latin typeface="Consolas" pitchFamily="49" charset="0"/>
                <a:cs typeface="Consolas" pitchFamily="49" charset="0"/>
              </a:rPr>
              <a:t>'apple</a:t>
            </a:r>
            <a:r>
              <a:rPr lang="en-US" sz="2300" noProof="1">
                <a:solidFill>
                  <a:srgbClr val="FBEEDC"/>
                </a:solidFill>
                <a:latin typeface="Consolas" pitchFamily="49" charset="0"/>
                <a:cs typeface="Consolas" pitchFamily="49" charset="0"/>
              </a:rPr>
              <a:t>'</a:t>
            </a:r>
            <a:r>
              <a:rPr lang="en-US" sz="2300" noProof="1" smtClean="0">
                <a:solidFill>
                  <a:srgbClr val="FBEEDC"/>
                </a:solidFill>
                <a:latin typeface="Consolas" pitchFamily="49" charset="0"/>
                <a:cs typeface="Consolas" pitchFamily="49" charset="0"/>
              </a:rPr>
              <a:t> </a:t>
            </a:r>
            <a:r>
              <a:rPr lang="en-US" sz="2300" noProof="1">
                <a:solidFill>
                  <a:srgbClr val="FBEEDC"/>
                </a:solidFill>
                <a:latin typeface="Consolas" pitchFamily="49" charset="0"/>
                <a:cs typeface="Consolas" pitchFamily="49" charset="0"/>
              </a:rPr>
              <a:t>: 1.50, </a:t>
            </a:r>
            <a:r>
              <a:rPr lang="en-US" sz="2300" noProof="1" smtClean="0">
                <a:solidFill>
                  <a:srgbClr val="FBEEDC"/>
                </a:solidFill>
                <a:latin typeface="Consolas" pitchFamily="49" charset="0"/>
                <a:cs typeface="Consolas" pitchFamily="49" charset="0"/>
              </a:rPr>
              <a:t>'tomato</a:t>
            </a:r>
            <a:r>
              <a:rPr lang="en-US" sz="2300" noProof="1">
                <a:solidFill>
                  <a:srgbClr val="FBEEDC"/>
                </a:solidFill>
                <a:latin typeface="Consolas" pitchFamily="49" charset="0"/>
                <a:cs typeface="Consolas" pitchFamily="49" charset="0"/>
              </a:rPr>
              <a:t>'</a:t>
            </a:r>
            <a:r>
              <a:rPr lang="en-US" sz="2300" noProof="1" smtClean="0">
                <a:solidFill>
                  <a:srgbClr val="FBEEDC"/>
                </a:solidFill>
                <a:latin typeface="Consolas" pitchFamily="49" charset="0"/>
                <a:cs typeface="Consolas" pitchFamily="49" charset="0"/>
              </a:rPr>
              <a:t> </a:t>
            </a:r>
            <a:r>
              <a:rPr lang="en-US" sz="2300" noProof="1">
                <a:solidFill>
                  <a:srgbClr val="FBEEDC"/>
                </a:solidFill>
                <a:latin typeface="Consolas" pitchFamily="49" charset="0"/>
                <a:cs typeface="Consolas" pitchFamily="49" charset="0"/>
              </a:rPr>
              <a:t>: 3.80 };</a:t>
            </a:r>
          </a:p>
          <a:p>
            <a:pPr marL="0" indent="0">
              <a:lnSpc>
                <a:spcPct val="100000"/>
              </a:lnSpc>
              <a:spcBef>
                <a:spcPts val="0"/>
              </a:spcBef>
              <a:spcAft>
                <a:spcPct val="0"/>
              </a:spcAft>
              <a:buNone/>
            </a:pPr>
            <a:r>
              <a:rPr lang="en-US" sz="2300" noProof="1" smtClean="0">
                <a:solidFill>
                  <a:srgbClr val="FBEEDC"/>
                </a:solidFill>
                <a:latin typeface="Consolas" pitchFamily="49" charset="0"/>
                <a:cs typeface="Consolas" pitchFamily="49" charset="0"/>
              </a:rPr>
              <a:t>for (key in prices) </a:t>
            </a:r>
            <a:r>
              <a:rPr lang="en-US" sz="2300" noProof="1">
                <a:solidFill>
                  <a:srgbClr val="FBEEDC"/>
                </a:solidFill>
                <a:latin typeface="Consolas" pitchFamily="49" charset="0"/>
                <a:cs typeface="Consolas" pitchFamily="49" charset="0"/>
              </a:rPr>
              <a:t>{</a:t>
            </a:r>
          </a:p>
          <a:p>
            <a:pPr marL="0" indent="0">
              <a:lnSpc>
                <a:spcPct val="100000"/>
              </a:lnSpc>
              <a:spcBef>
                <a:spcPts val="0"/>
              </a:spcBef>
              <a:spcAft>
                <a:spcPct val="0"/>
              </a:spcAft>
              <a:buNone/>
            </a:pPr>
            <a:r>
              <a:rPr lang="en-US" sz="2300" noProof="1">
                <a:solidFill>
                  <a:srgbClr val="FBEEDC"/>
                </a:solidFill>
                <a:latin typeface="Consolas" pitchFamily="49" charset="0"/>
                <a:cs typeface="Consolas" pitchFamily="49" charset="0"/>
              </a:rPr>
              <a:t>   </a:t>
            </a:r>
            <a:r>
              <a:rPr lang="en-US" sz="2300" noProof="1" smtClean="0">
                <a:solidFill>
                  <a:srgbClr val="FBEEDC"/>
                </a:solidFill>
                <a:latin typeface="Consolas" pitchFamily="49" charset="0"/>
                <a:cs typeface="Consolas" pitchFamily="49" charset="0"/>
              </a:rPr>
              <a:t>console.log(key </a:t>
            </a:r>
            <a:r>
              <a:rPr lang="en-US" sz="2300" noProof="1">
                <a:solidFill>
                  <a:srgbClr val="FBEEDC"/>
                </a:solidFill>
                <a:latin typeface="Consolas" pitchFamily="49" charset="0"/>
                <a:cs typeface="Consolas" pitchFamily="49" charset="0"/>
              </a:rPr>
              <a:t>+ ' </a:t>
            </a:r>
            <a:r>
              <a:rPr lang="en-US" sz="2300" noProof="1" smtClean="0">
                <a:solidFill>
                  <a:srgbClr val="FBEEDC"/>
                </a:solidFill>
                <a:latin typeface="Consolas" pitchFamily="49" charset="0"/>
                <a:cs typeface="Consolas" pitchFamily="49" charset="0"/>
              </a:rPr>
              <a:t>-&gt; </a:t>
            </a:r>
            <a:r>
              <a:rPr lang="en-US" sz="2300" noProof="1">
                <a:solidFill>
                  <a:srgbClr val="FBEEDC"/>
                </a:solidFill>
                <a:latin typeface="Consolas" pitchFamily="49" charset="0"/>
                <a:cs typeface="Consolas" pitchFamily="49" charset="0"/>
              </a:rPr>
              <a:t>' + </a:t>
            </a:r>
            <a:r>
              <a:rPr lang="en-US" sz="2300" noProof="1" smtClean="0">
                <a:solidFill>
                  <a:srgbClr val="FBEEDC"/>
                </a:solidFill>
                <a:latin typeface="Consolas" pitchFamily="49" charset="0"/>
                <a:cs typeface="Consolas" pitchFamily="49" charset="0"/>
              </a:rPr>
              <a:t>prices[key]);</a:t>
            </a:r>
            <a:endParaRPr lang="en-US" sz="2300" noProof="1">
              <a:solidFill>
                <a:srgbClr val="FBEEDC"/>
              </a:solidFill>
              <a:latin typeface="Consolas" pitchFamily="49" charset="0"/>
              <a:cs typeface="Consolas" pitchFamily="49" charset="0"/>
            </a:endParaRPr>
          </a:p>
          <a:p>
            <a:pPr marL="0" indent="0">
              <a:lnSpc>
                <a:spcPct val="100000"/>
              </a:lnSpc>
              <a:spcBef>
                <a:spcPts val="0"/>
              </a:spcBef>
              <a:spcAft>
                <a:spcPct val="0"/>
              </a:spcAft>
              <a:buNone/>
            </a:pPr>
            <a:r>
              <a:rPr lang="en-US" sz="2300" noProof="1">
                <a:solidFill>
                  <a:srgbClr val="FBEEDC"/>
                </a:solidFill>
                <a:latin typeface="Consolas" pitchFamily="49" charset="0"/>
                <a:cs typeface="Consolas" pitchFamily="49" charset="0"/>
              </a:rPr>
              <a:t>}</a:t>
            </a:r>
          </a:p>
        </p:txBody>
      </p:sp>
      <p:sp>
        <p:nvSpPr>
          <p:cNvPr id="7" name="Content Placeholder 2"/>
          <p:cNvSpPr txBox="1">
            <a:spLocks/>
          </p:cNvSpPr>
          <p:nvPr/>
        </p:nvSpPr>
        <p:spPr>
          <a:xfrm>
            <a:off x="638318" y="4538752"/>
            <a:ext cx="10915198" cy="166199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None/>
            </a:pPr>
            <a:r>
              <a:rPr lang="en-US" sz="2300" noProof="1">
                <a:solidFill>
                  <a:srgbClr val="FBEEDC"/>
                </a:solidFill>
                <a:latin typeface="Consolas" pitchFamily="49" charset="0"/>
                <a:cs typeface="Consolas" pitchFamily="49" charset="0"/>
              </a:rPr>
              <a:t>var prices = </a:t>
            </a:r>
            <a:r>
              <a:rPr lang="en-US" sz="2300" noProof="1" smtClean="0">
                <a:solidFill>
                  <a:srgbClr val="FBEEDC"/>
                </a:solidFill>
                <a:latin typeface="Consolas" pitchFamily="49" charset="0"/>
                <a:cs typeface="Consolas" pitchFamily="49" charset="0"/>
              </a:rPr>
              <a:t>{ 'orange</a:t>
            </a:r>
            <a:r>
              <a:rPr lang="en-US" sz="2300" noProof="1">
                <a:solidFill>
                  <a:srgbClr val="FBEEDC"/>
                </a:solidFill>
                <a:latin typeface="Consolas" pitchFamily="49" charset="0"/>
                <a:cs typeface="Consolas" pitchFamily="49" charset="0"/>
              </a:rPr>
              <a:t>' : 2.30, </a:t>
            </a:r>
            <a:r>
              <a:rPr lang="en-US" sz="2300" noProof="1" smtClean="0">
                <a:solidFill>
                  <a:srgbClr val="FBEEDC"/>
                </a:solidFill>
                <a:latin typeface="Consolas" pitchFamily="49" charset="0"/>
                <a:cs typeface="Consolas" pitchFamily="49" charset="0"/>
              </a:rPr>
              <a:t>'apple</a:t>
            </a:r>
            <a:r>
              <a:rPr lang="en-US" sz="2300" noProof="1">
                <a:solidFill>
                  <a:srgbClr val="FBEEDC"/>
                </a:solidFill>
                <a:latin typeface="Consolas" pitchFamily="49" charset="0"/>
                <a:cs typeface="Consolas" pitchFamily="49" charset="0"/>
              </a:rPr>
              <a:t>' : 1.50, </a:t>
            </a:r>
            <a:r>
              <a:rPr lang="en-US" sz="2300" noProof="1" smtClean="0">
                <a:solidFill>
                  <a:srgbClr val="FBEEDC"/>
                </a:solidFill>
                <a:latin typeface="Consolas" pitchFamily="49" charset="0"/>
                <a:cs typeface="Consolas" pitchFamily="49" charset="0"/>
              </a:rPr>
              <a:t>'tomato</a:t>
            </a:r>
            <a:r>
              <a:rPr lang="en-US" sz="2300" noProof="1">
                <a:solidFill>
                  <a:srgbClr val="FBEEDC"/>
                </a:solidFill>
                <a:latin typeface="Consolas" pitchFamily="49" charset="0"/>
                <a:cs typeface="Consolas" pitchFamily="49" charset="0"/>
              </a:rPr>
              <a:t>' : </a:t>
            </a:r>
            <a:r>
              <a:rPr lang="en-US" sz="2300" noProof="1" smtClean="0">
                <a:solidFill>
                  <a:srgbClr val="FBEEDC"/>
                </a:solidFill>
                <a:latin typeface="Consolas" pitchFamily="49" charset="0"/>
                <a:cs typeface="Consolas" pitchFamily="49" charset="0"/>
              </a:rPr>
              <a:t>3.80 };</a:t>
            </a:r>
            <a:endParaRPr lang="en-US" sz="2300" noProof="1">
              <a:solidFill>
                <a:srgbClr val="FBEEDC"/>
              </a:solidFill>
              <a:latin typeface="Consolas" pitchFamily="49" charset="0"/>
              <a:cs typeface="Consolas" pitchFamily="49" charset="0"/>
            </a:endParaRPr>
          </a:p>
          <a:p>
            <a:pPr marL="0" indent="0">
              <a:lnSpc>
                <a:spcPct val="100000"/>
              </a:lnSpc>
              <a:spcBef>
                <a:spcPts val="0"/>
              </a:spcBef>
              <a:spcAft>
                <a:spcPct val="0"/>
              </a:spcAft>
              <a:buNone/>
            </a:pPr>
            <a:r>
              <a:rPr lang="en-US" sz="2300" noProof="1">
                <a:solidFill>
                  <a:srgbClr val="FBEEDC"/>
                </a:solidFill>
                <a:latin typeface="Consolas" pitchFamily="49" charset="0"/>
                <a:cs typeface="Consolas" pitchFamily="49" charset="0"/>
              </a:rPr>
              <a:t>console.log(Object.keys(prices)); // ["orange", "apple", "tomato</a:t>
            </a:r>
            <a:r>
              <a:rPr lang="en-US" sz="2300" noProof="1" smtClean="0">
                <a:solidFill>
                  <a:srgbClr val="FBEEDC"/>
                </a:solidFill>
                <a:latin typeface="Consolas" pitchFamily="49" charset="0"/>
                <a:cs typeface="Consolas" pitchFamily="49" charset="0"/>
              </a:rPr>
              <a:t>"]</a:t>
            </a:r>
            <a:endParaRPr lang="en-US" sz="2300" noProof="1">
              <a:solidFill>
                <a:srgbClr val="FBEEDC"/>
              </a:solidFill>
              <a:latin typeface="Consolas" pitchFamily="49" charset="0"/>
              <a:cs typeface="Consolas" pitchFamily="49" charset="0"/>
            </a:endParaRPr>
          </a:p>
          <a:p>
            <a:pPr marL="0" indent="0">
              <a:lnSpc>
                <a:spcPct val="100000"/>
              </a:lnSpc>
              <a:spcBef>
                <a:spcPts val="1200"/>
              </a:spcBef>
              <a:spcAft>
                <a:spcPct val="0"/>
              </a:spcAft>
              <a:buNone/>
            </a:pPr>
            <a:r>
              <a:rPr lang="en-US" sz="2300" noProof="1" smtClean="0">
                <a:solidFill>
                  <a:srgbClr val="FBEEDC"/>
                </a:solidFill>
                <a:latin typeface="Consolas" pitchFamily="49" charset="0"/>
                <a:cs typeface="Consolas" pitchFamily="49" charset="0"/>
              </a:rPr>
              <a:t>var nums </a:t>
            </a:r>
            <a:r>
              <a:rPr lang="en-US" sz="2300" noProof="1">
                <a:solidFill>
                  <a:srgbClr val="FBEEDC"/>
                </a:solidFill>
                <a:latin typeface="Consolas" pitchFamily="49" charset="0"/>
                <a:cs typeface="Consolas" pitchFamily="49" charset="0"/>
              </a:rPr>
              <a:t>= </a:t>
            </a:r>
            <a:r>
              <a:rPr lang="en-US" sz="2300" noProof="1" smtClean="0">
                <a:solidFill>
                  <a:srgbClr val="FBEEDC"/>
                </a:solidFill>
                <a:latin typeface="Consolas" pitchFamily="49" charset="0"/>
                <a:cs typeface="Consolas" pitchFamily="49" charset="0"/>
              </a:rPr>
              <a:t>[</a:t>
            </a:r>
            <a:r>
              <a:rPr lang="bg-BG" sz="2300" noProof="1" smtClean="0">
                <a:solidFill>
                  <a:srgbClr val="FBEEDC"/>
                </a:solidFill>
                <a:latin typeface="Consolas" pitchFamily="49" charset="0"/>
                <a:cs typeface="Consolas" pitchFamily="49" charset="0"/>
              </a:rPr>
              <a:t>10, 20, 30</a:t>
            </a:r>
            <a:r>
              <a:rPr lang="en-US" sz="2300" noProof="1" smtClean="0">
                <a:solidFill>
                  <a:srgbClr val="FBEEDC"/>
                </a:solidFill>
                <a:latin typeface="Consolas" pitchFamily="49" charset="0"/>
                <a:cs typeface="Consolas" pitchFamily="49" charset="0"/>
              </a:rPr>
              <a:t>];</a:t>
            </a:r>
            <a:endParaRPr lang="en-US" sz="2300" noProof="1">
              <a:solidFill>
                <a:srgbClr val="FBEEDC"/>
              </a:solidFill>
              <a:latin typeface="Consolas" pitchFamily="49" charset="0"/>
              <a:cs typeface="Consolas" pitchFamily="49" charset="0"/>
            </a:endParaRPr>
          </a:p>
          <a:p>
            <a:pPr marL="0" indent="0">
              <a:lnSpc>
                <a:spcPct val="100000"/>
              </a:lnSpc>
              <a:spcBef>
                <a:spcPts val="0"/>
              </a:spcBef>
              <a:spcAft>
                <a:spcPct val="0"/>
              </a:spcAft>
              <a:buNone/>
            </a:pPr>
            <a:r>
              <a:rPr lang="en-US" sz="2300" noProof="1">
                <a:solidFill>
                  <a:srgbClr val="FBEEDC"/>
                </a:solidFill>
                <a:latin typeface="Consolas" pitchFamily="49" charset="0"/>
                <a:cs typeface="Consolas" pitchFamily="49" charset="0"/>
              </a:rPr>
              <a:t>console.log(Object.keys(nums)); // ["0", "1", "2"]</a:t>
            </a:r>
          </a:p>
        </p:txBody>
      </p:sp>
    </p:spTree>
    <p:extLst>
      <p:ext uri="{BB962C8B-B14F-4D97-AF65-F5344CB8AC3E}">
        <p14:creationId xmlns:p14="http://schemas.microsoft.com/office/powerpoint/2010/main" val="4139900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46212" y="4648200"/>
            <a:ext cx="8938472" cy="820600"/>
          </a:xfrm>
        </p:spPr>
        <p:txBody>
          <a:bodyPr/>
          <a:lstStyle/>
          <a:p>
            <a:r>
              <a:rPr lang="en-US" dirty="0" smtClean="0"/>
              <a:t>Strings</a:t>
            </a:r>
            <a:endParaRPr lang="en-US" dirty="0"/>
          </a:p>
        </p:txBody>
      </p:sp>
      <p:sp>
        <p:nvSpPr>
          <p:cNvPr id="2" name="Text Placeholder 1"/>
          <p:cNvSpPr>
            <a:spLocks noGrp="1"/>
          </p:cNvSpPr>
          <p:nvPr>
            <p:ph type="body" idx="1"/>
          </p:nvPr>
        </p:nvSpPr>
        <p:spPr>
          <a:xfrm>
            <a:off x="1446212" y="5479327"/>
            <a:ext cx="8938472" cy="692873"/>
          </a:xfrm>
        </p:spPr>
        <p:txBody>
          <a:bodyPr/>
          <a:lstStyle/>
          <a:p>
            <a:r>
              <a:rPr lang="en-US" dirty="0"/>
              <a:t>Working with Strings in </a:t>
            </a:r>
            <a:r>
              <a:rPr lang="en-US" dirty="0" smtClean="0"/>
              <a:t>JavaScript</a:t>
            </a:r>
            <a:endParaRPr lang="en-US" dirty="0"/>
          </a:p>
        </p:txBody>
      </p:sp>
      <p:pic>
        <p:nvPicPr>
          <p:cNvPr id="5" name="Picture 4" descr="macr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6253" y="1447800"/>
            <a:ext cx="6058390" cy="2878975"/>
          </a:xfrm>
          <a:prstGeom prst="roundRect">
            <a:avLst>
              <a:gd name="adj" fmla="val 4107"/>
            </a:avLst>
          </a:prstGeom>
          <a:solidFill>
            <a:srgbClr val="FFFFFF"/>
          </a:solidFill>
          <a:ln w="28575">
            <a:solidFill>
              <a:schemeClr val="accent5">
                <a:lumMod val="20000"/>
                <a:lumOff val="80000"/>
              </a:schemeClr>
            </a:solidFill>
          </a:ln>
          <a:extLst/>
        </p:spPr>
      </p:pic>
    </p:spTree>
    <p:extLst>
      <p:ext uri="{BB962C8B-B14F-4D97-AF65-F5344CB8AC3E}">
        <p14:creationId xmlns:p14="http://schemas.microsoft.com/office/powerpoint/2010/main" val="865332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spcBef>
                <a:spcPts val="600"/>
              </a:spcBef>
              <a:spcAft>
                <a:spcPts val="600"/>
              </a:spcAft>
              <a:buClr>
                <a:srgbClr val="F2B254"/>
              </a:buClr>
              <a:buSzPct val="100000"/>
              <a:buFont typeface="Wingdings" panose="05000000000000000000" pitchFamily="2" charset="2"/>
              <a:buChar char="§"/>
            </a:pPr>
            <a:r>
              <a:rPr lang="en-US" sz="3200" dirty="0" smtClean="0"/>
              <a:t>A string is a sequence of characters</a:t>
            </a:r>
          </a:p>
          <a:p>
            <a:pPr lvl="1">
              <a:buClr>
                <a:srgbClr val="F0A22E"/>
              </a:buClr>
            </a:pPr>
            <a:r>
              <a:rPr lang="en-US" dirty="0" smtClean="0"/>
              <a:t>Text enclosed in single (</a:t>
            </a:r>
            <a:r>
              <a:rPr lang="en-US" b="1" dirty="0" smtClean="0">
                <a:solidFill>
                  <a:schemeClr val="tx2">
                    <a:lumMod val="75000"/>
                  </a:schemeClr>
                </a:solidFill>
                <a:latin typeface="Consolas" panose="020B0609020204030204" pitchFamily="49" charset="0"/>
                <a:cs typeface="Consolas" panose="020B0609020204030204" pitchFamily="49" charset="0"/>
              </a:rPr>
              <a:t>'</a:t>
            </a:r>
            <a:r>
              <a:rPr lang="en-US" dirty="0" smtClean="0">
                <a:solidFill>
                  <a:schemeClr val="accent5">
                    <a:lumMod val="20000"/>
                    <a:lumOff val="80000"/>
                  </a:schemeClr>
                </a:solidFill>
              </a:rPr>
              <a:t> </a:t>
            </a:r>
            <a:r>
              <a:rPr lang="en-US" b="1" dirty="0" smtClean="0">
                <a:solidFill>
                  <a:schemeClr val="tx2">
                    <a:lumMod val="75000"/>
                  </a:schemeClr>
                </a:solidFill>
                <a:latin typeface="Consolas" panose="020B0609020204030204" pitchFamily="49" charset="0"/>
                <a:cs typeface="Consolas" panose="020B0609020204030204" pitchFamily="49" charset="0"/>
              </a:rPr>
              <a:t>'</a:t>
            </a:r>
            <a:r>
              <a:rPr lang="en-US" dirty="0" smtClean="0"/>
              <a:t>) or double quotes (</a:t>
            </a:r>
            <a:r>
              <a:rPr lang="en-US" b="1" dirty="0" smtClean="0">
                <a:solidFill>
                  <a:schemeClr val="tx2">
                    <a:lumMod val="75000"/>
                  </a:schemeClr>
                </a:solidFill>
                <a:latin typeface="Consolas" panose="020B0609020204030204" pitchFamily="49" charset="0"/>
                <a:cs typeface="Consolas" panose="020B0609020204030204" pitchFamily="49" charset="0"/>
              </a:rPr>
              <a:t>"</a:t>
            </a:r>
            <a:r>
              <a:rPr lang="en-US" dirty="0" smtClean="0">
                <a:solidFill>
                  <a:schemeClr val="accent5">
                    <a:lumMod val="20000"/>
                    <a:lumOff val="80000"/>
                  </a:schemeClr>
                </a:solidFill>
              </a:rPr>
              <a:t> </a:t>
            </a:r>
            <a:r>
              <a:rPr lang="en-US" b="1" dirty="0" smtClean="0">
                <a:solidFill>
                  <a:schemeClr val="tx2">
                    <a:lumMod val="75000"/>
                  </a:schemeClr>
                </a:solidFill>
                <a:latin typeface="Consolas" panose="020B0609020204030204" pitchFamily="49" charset="0"/>
                <a:cs typeface="Consolas" panose="020B0609020204030204" pitchFamily="49" charset="0"/>
              </a:rPr>
              <a:t>"</a:t>
            </a:r>
            <a:r>
              <a:rPr lang="en-US" dirty="0" smtClean="0"/>
              <a:t>)</a:t>
            </a:r>
          </a:p>
        </p:txBody>
      </p:sp>
      <p:sp>
        <p:nvSpPr>
          <p:cNvPr id="4" name="Title 3"/>
          <p:cNvSpPr>
            <a:spLocks noGrp="1"/>
          </p:cNvSpPr>
          <p:nvPr>
            <p:ph type="title"/>
          </p:nvPr>
        </p:nvSpPr>
        <p:spPr/>
        <p:txBody>
          <a:bodyPr/>
          <a:lstStyle/>
          <a:p>
            <a:r>
              <a:rPr lang="en-US" dirty="0" smtClean="0"/>
              <a:t>Strings in JavaScript</a:t>
            </a:r>
            <a:endParaRPr lang="en-US" dirty="0"/>
          </a:p>
        </p:txBody>
      </p:sp>
      <p:sp>
        <p:nvSpPr>
          <p:cNvPr id="7" name="Content Placeholder 4"/>
          <p:cNvSpPr txBox="1">
            <a:spLocks/>
          </p:cNvSpPr>
          <p:nvPr/>
        </p:nvSpPr>
        <p:spPr>
          <a:xfrm>
            <a:off x="304721" y="3810000"/>
            <a:ext cx="11579384" cy="2518638"/>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1" kern="1200" baseline="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spcBef>
                <a:spcPts val="600"/>
              </a:spcBef>
              <a:spcAft>
                <a:spcPts val="600"/>
              </a:spcAft>
              <a:buClr>
                <a:srgbClr val="F2B254"/>
              </a:buClr>
              <a:buSzPct val="100000"/>
              <a:buFont typeface="Wingdings" panose="05000000000000000000" pitchFamily="2" charset="2"/>
              <a:buChar char="§"/>
            </a:pPr>
            <a:r>
              <a:rPr lang="en-US" sz="3200" b="0" dirty="0"/>
              <a:t>String is a </a:t>
            </a:r>
            <a:r>
              <a:rPr lang="en-US" sz="3200" b="0" dirty="0">
                <a:solidFill>
                  <a:schemeClr val="tx2">
                    <a:lumMod val="75000"/>
                  </a:schemeClr>
                </a:solidFill>
              </a:rPr>
              <a:t>primitive </a:t>
            </a:r>
            <a:r>
              <a:rPr lang="en-US" sz="3200" b="0" dirty="0" smtClean="0">
                <a:solidFill>
                  <a:schemeClr val="tx2">
                    <a:lumMod val="75000"/>
                  </a:schemeClr>
                </a:solidFill>
              </a:rPr>
              <a:t>type</a:t>
            </a:r>
          </a:p>
          <a:p>
            <a:pPr lvl="1">
              <a:buClr>
                <a:srgbClr val="F2B254"/>
              </a:buClr>
              <a:buSzPct val="100000"/>
              <a:buFont typeface="Wingdings" panose="05000000000000000000" pitchFamily="2" charset="2"/>
              <a:buChar char="§"/>
            </a:pPr>
            <a:r>
              <a:rPr lang="en-US" b="0" dirty="0" smtClean="0"/>
              <a:t>It </a:t>
            </a:r>
            <a:r>
              <a:rPr lang="en-US" b="0" dirty="0"/>
              <a:t>is copied / passed by value</a:t>
            </a:r>
          </a:p>
          <a:p>
            <a:pPr>
              <a:spcBef>
                <a:spcPts val="600"/>
              </a:spcBef>
              <a:spcAft>
                <a:spcPts val="600"/>
              </a:spcAft>
              <a:buClr>
                <a:srgbClr val="F2B254"/>
              </a:buClr>
              <a:buSzPct val="100000"/>
              <a:buFont typeface="Wingdings" panose="05000000000000000000" pitchFamily="2" charset="2"/>
              <a:buChar char="§"/>
            </a:pPr>
            <a:r>
              <a:rPr lang="en-US" sz="3200" b="0" dirty="0"/>
              <a:t>String is also </a:t>
            </a:r>
            <a:r>
              <a:rPr lang="en-US" sz="3200" b="0" dirty="0" smtClean="0">
                <a:solidFill>
                  <a:schemeClr val="tx2">
                    <a:lumMod val="75000"/>
                  </a:schemeClr>
                </a:solidFill>
              </a:rPr>
              <a:t>immutable</a:t>
            </a:r>
          </a:p>
          <a:p>
            <a:pPr lvl="1">
              <a:buClr>
                <a:srgbClr val="F2B254"/>
              </a:buClr>
              <a:buSzPct val="100000"/>
              <a:buFont typeface="Wingdings" panose="05000000000000000000" pitchFamily="2" charset="2"/>
              <a:buChar char="§"/>
            </a:pPr>
            <a:r>
              <a:rPr lang="en-US" b="0" dirty="0" smtClean="0"/>
              <a:t>Every </a:t>
            </a:r>
            <a:r>
              <a:rPr lang="en-US" b="0" dirty="0"/>
              <a:t>time a string is changed, a new string is created</a:t>
            </a:r>
          </a:p>
        </p:txBody>
      </p:sp>
      <p:sp>
        <p:nvSpPr>
          <p:cNvPr id="8" name="Text Placeholder 5"/>
          <p:cNvSpPr txBox="1">
            <a:spLocks/>
          </p:cNvSpPr>
          <p:nvPr/>
        </p:nvSpPr>
        <p:spPr>
          <a:xfrm>
            <a:off x="912812" y="2590800"/>
            <a:ext cx="10287000" cy="101832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44000" tIns="108000" rIns="144000" bIns="108000">
            <a:spAutoFit/>
          </a:bodyPr>
          <a:lstStyle>
            <a:defPPr>
              <a:defRPr lang="en-US"/>
            </a:defPPr>
            <a:lvl1pPr>
              <a:buClr>
                <a:srgbClr val="F2B254"/>
              </a:buClr>
              <a:buSzPct val="100000"/>
              <a:defRPr sz="2100" b="1">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stStyle>
          <a:p>
            <a:r>
              <a:rPr lang="en-US" sz="2600" noProof="1"/>
              <a:t>var str1 = "Some text </a:t>
            </a:r>
            <a:r>
              <a:rPr lang="en-US" sz="2600" noProof="1" smtClean="0"/>
              <a:t>in </a:t>
            </a:r>
            <a:r>
              <a:rPr lang="en-US" sz="2600" noProof="1"/>
              <a:t>a string variable";</a:t>
            </a:r>
          </a:p>
          <a:p>
            <a:r>
              <a:rPr lang="en-US" sz="2600" noProof="1"/>
              <a:t>var str2 = </a:t>
            </a:r>
            <a:r>
              <a:rPr lang="en-US" sz="2600" noProof="1" smtClean="0"/>
              <a:t>'Text </a:t>
            </a:r>
            <a:r>
              <a:rPr lang="en-US" sz="2600" noProof="1"/>
              <a:t>enclosed in single quotes';</a:t>
            </a:r>
          </a:p>
        </p:txBody>
      </p:sp>
      <p:sp>
        <p:nvSpPr>
          <p:cNvPr id="2" name="Slide Number Placeholder 1"/>
          <p:cNvSpPr>
            <a:spLocks noGrp="1"/>
          </p:cNvSpPr>
          <p:nvPr>
            <p:ph type="sldNum" sz="quarter" idx="4"/>
          </p:nvPr>
        </p:nvSpPr>
        <p:spPr/>
        <p:txBody>
          <a:bodyPr/>
          <a:lstStyle/>
          <a:p>
            <a:fld id="{C014DD1E-5D91-48A3-AD6D-45FBA980D106}" type="slidenum">
              <a:rPr lang="en-US" smtClean="0"/>
              <a:pPr/>
              <a:t>45</a:t>
            </a:fld>
            <a:endParaRPr lang="en-US" dirty="0"/>
          </a:p>
        </p:txBody>
      </p:sp>
    </p:spTree>
    <p:extLst>
      <p:ext uri="{BB962C8B-B14F-4D97-AF65-F5344CB8AC3E}">
        <p14:creationId xmlns:p14="http://schemas.microsoft.com/office/powerpoint/2010/main" val="3008850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String Methods</a:t>
            </a:r>
            <a:endParaRPr lang="en-US" dirty="0"/>
          </a:p>
        </p:txBody>
      </p:sp>
      <p:sp>
        <p:nvSpPr>
          <p:cNvPr id="5" name="Content Placeholder 4"/>
          <p:cNvSpPr>
            <a:spLocks noGrp="1"/>
          </p:cNvSpPr>
          <p:nvPr>
            <p:ph idx="1"/>
          </p:nvPr>
        </p:nvSpPr>
        <p:spPr>
          <a:xfrm>
            <a:off x="303212" y="1143000"/>
            <a:ext cx="11579384" cy="5562600"/>
          </a:xfrm>
        </p:spPr>
        <p:txBody>
          <a:bodyPr>
            <a:normAutofit/>
          </a:bodyPr>
          <a:lstStyle/>
          <a:p>
            <a:r>
              <a:rPr lang="en-US" b="1" dirty="0" smtClean="0">
                <a:solidFill>
                  <a:schemeClr val="tx2">
                    <a:lumMod val="75000"/>
                  </a:schemeClr>
                </a:solidFill>
                <a:latin typeface="Consolas" panose="020B0609020204030204" pitchFamily="49" charset="0"/>
                <a:cs typeface="Consolas" panose="020B0609020204030204" pitchFamily="49" charset="0"/>
              </a:rPr>
              <a:t>string.length</a:t>
            </a:r>
          </a:p>
          <a:p>
            <a:pPr lvl="1"/>
            <a:r>
              <a:rPr lang="en-US" dirty="0" smtClean="0"/>
              <a:t>Returns the number of characters in the string</a:t>
            </a:r>
          </a:p>
          <a:p>
            <a:r>
              <a:rPr lang="en-US" dirty="0" smtClean="0"/>
              <a:t>Indexer (</a:t>
            </a:r>
            <a:r>
              <a:rPr lang="en-US" b="1" dirty="0" smtClean="0">
                <a:solidFill>
                  <a:schemeClr val="tx2">
                    <a:lumMod val="75000"/>
                  </a:schemeClr>
                </a:solidFill>
                <a:latin typeface="Consolas" panose="020B0609020204030204" pitchFamily="49" charset="0"/>
                <a:cs typeface="Consolas" panose="020B0609020204030204" pitchFamily="49" charset="0"/>
              </a:rPr>
              <a:t>string[index]</a:t>
            </a:r>
            <a:r>
              <a:rPr lang="en-US" dirty="0" smtClean="0"/>
              <a:t>)</a:t>
            </a:r>
          </a:p>
          <a:p>
            <a:pPr lvl="1"/>
            <a:r>
              <a:rPr lang="en-US" dirty="0" smtClean="0"/>
              <a:t>Gets a single-character string at location </a:t>
            </a:r>
            <a:r>
              <a:rPr lang="en-US" b="1" dirty="0" smtClean="0">
                <a:solidFill>
                  <a:schemeClr val="tx2">
                    <a:lumMod val="75000"/>
                  </a:schemeClr>
                </a:solidFill>
                <a:latin typeface="Consolas" panose="020B0609020204030204" pitchFamily="49" charset="0"/>
                <a:cs typeface="Consolas" panose="020B0609020204030204" pitchFamily="49" charset="0"/>
              </a:rPr>
              <a:t>index</a:t>
            </a:r>
          </a:p>
          <a:p>
            <a:pPr lvl="1"/>
            <a:r>
              <a:rPr lang="en-US" dirty="0" smtClean="0"/>
              <a:t>If </a:t>
            </a:r>
            <a:r>
              <a:rPr lang="en-US" b="1" dirty="0" smtClean="0">
                <a:solidFill>
                  <a:schemeClr val="tx2">
                    <a:lumMod val="75000"/>
                  </a:schemeClr>
                </a:solidFill>
                <a:latin typeface="Consolas" panose="020B0609020204030204" pitchFamily="49" charset="0"/>
                <a:cs typeface="Consolas" panose="020B0609020204030204" pitchFamily="49" charset="0"/>
              </a:rPr>
              <a:t>index</a:t>
            </a:r>
            <a:r>
              <a:rPr lang="en-US" dirty="0" smtClean="0"/>
              <a:t> is out of range, returns </a:t>
            </a:r>
            <a:r>
              <a:rPr lang="en-US" b="1" dirty="0" smtClean="0">
                <a:solidFill>
                  <a:schemeClr val="tx2">
                    <a:lumMod val="75000"/>
                  </a:schemeClr>
                </a:solidFill>
                <a:latin typeface="Consolas" panose="020B0609020204030204" pitchFamily="49" charset="0"/>
                <a:cs typeface="Consolas" panose="020B0609020204030204" pitchFamily="49" charset="0"/>
              </a:rPr>
              <a:t>undefined</a:t>
            </a:r>
          </a:p>
          <a:p>
            <a:pPr lvl="2"/>
            <a:r>
              <a:rPr lang="en-US" b="1" noProof="1" smtClean="0">
                <a:solidFill>
                  <a:schemeClr val="tx2">
                    <a:lumMod val="75000"/>
                  </a:schemeClr>
                </a:solidFill>
                <a:latin typeface="Consolas" panose="020B0609020204030204" pitchFamily="49" charset="0"/>
                <a:cs typeface="Consolas" panose="020B0609020204030204" pitchFamily="49" charset="0"/>
              </a:rPr>
              <a:t>string[-1]</a:t>
            </a:r>
            <a:r>
              <a:rPr lang="en-US" noProof="1" smtClean="0"/>
              <a:t> or </a:t>
            </a:r>
            <a:r>
              <a:rPr lang="en-US" b="1" noProof="1" smtClean="0">
                <a:solidFill>
                  <a:schemeClr val="tx2">
                    <a:lumMod val="75000"/>
                  </a:schemeClr>
                </a:solidFill>
                <a:latin typeface="Consolas" panose="020B0609020204030204" pitchFamily="49" charset="0"/>
                <a:cs typeface="Consolas" panose="020B0609020204030204" pitchFamily="49" charset="0"/>
              </a:rPr>
              <a:t>string[string.length]</a:t>
            </a:r>
            <a:r>
              <a:rPr lang="en-US" noProof="1" smtClean="0"/>
              <a:t> </a:t>
            </a:r>
            <a:r>
              <a:rPr lang="en-US" dirty="0" smtClean="0">
                <a:sym typeface="Wingdings" panose="05000000000000000000" pitchFamily="2" charset="2"/>
              </a:rPr>
              <a:t></a:t>
            </a:r>
            <a:r>
              <a:rPr lang="en-US" dirty="0" smtClean="0"/>
              <a:t> </a:t>
            </a:r>
            <a:r>
              <a:rPr lang="en-US" b="1" dirty="0">
                <a:solidFill>
                  <a:schemeClr val="tx2">
                    <a:lumMod val="75000"/>
                  </a:schemeClr>
                </a:solidFill>
                <a:latin typeface="Consolas" panose="020B0609020204030204" pitchFamily="49" charset="0"/>
                <a:cs typeface="Consolas" panose="020B0609020204030204" pitchFamily="49" charset="0"/>
              </a:rPr>
              <a:t>undefined</a:t>
            </a:r>
            <a:endParaRPr lang="en-US" b="1" dirty="0" smtClean="0">
              <a:solidFill>
                <a:schemeClr val="tx2">
                  <a:lumMod val="75000"/>
                </a:schemeClr>
              </a:solidFill>
              <a:latin typeface="Consolas" panose="020B0609020204030204" pitchFamily="49" charset="0"/>
              <a:cs typeface="Consolas" panose="020B0609020204030204" pitchFamily="49" charset="0"/>
            </a:endParaRPr>
          </a:p>
          <a:p>
            <a:r>
              <a:rPr lang="en-US" b="1" dirty="0" smtClean="0">
                <a:solidFill>
                  <a:schemeClr val="tx2">
                    <a:lumMod val="75000"/>
                  </a:schemeClr>
                </a:solidFill>
                <a:latin typeface="Consolas" panose="020B0609020204030204" pitchFamily="49" charset="0"/>
                <a:cs typeface="Consolas" panose="020B0609020204030204" pitchFamily="49" charset="0"/>
              </a:rPr>
              <a:t>charAt(index)</a:t>
            </a:r>
          </a:p>
          <a:p>
            <a:pPr lvl="1"/>
            <a:r>
              <a:rPr lang="en-US" dirty="0"/>
              <a:t>Gets a single-character string at location </a:t>
            </a:r>
            <a:r>
              <a:rPr lang="en-US" b="1" dirty="0" smtClean="0">
                <a:solidFill>
                  <a:schemeClr val="tx2">
                    <a:lumMod val="75000"/>
                  </a:schemeClr>
                </a:solidFill>
                <a:latin typeface="Consolas" panose="020B0609020204030204" pitchFamily="49" charset="0"/>
                <a:cs typeface="Consolas" panose="020B0609020204030204" pitchFamily="49" charset="0"/>
              </a:rPr>
              <a:t>index</a:t>
            </a:r>
            <a:r>
              <a:rPr lang="en-US" b="1" dirty="0" smtClean="0">
                <a:solidFill>
                  <a:schemeClr val="tx2">
                    <a:lumMod val="75000"/>
                  </a:schemeClr>
                </a:solidFill>
                <a:cs typeface="Consolas" panose="020B0609020204030204" pitchFamily="49" charset="0"/>
              </a:rPr>
              <a:t> </a:t>
            </a:r>
            <a:r>
              <a:rPr lang="en-US" dirty="0" smtClean="0"/>
              <a:t>(just like </a:t>
            </a:r>
            <a:r>
              <a:rPr lang="en-US" b="1" dirty="0" smtClean="0">
                <a:solidFill>
                  <a:schemeClr val="tx2">
                    <a:lumMod val="75000"/>
                  </a:schemeClr>
                </a:solidFill>
                <a:latin typeface="Consolas" panose="020B0609020204030204" pitchFamily="49" charset="0"/>
                <a:cs typeface="Consolas" panose="020B0609020204030204" pitchFamily="49" charset="0"/>
              </a:rPr>
              <a:t>[]</a:t>
            </a:r>
            <a:r>
              <a:rPr lang="en-US" dirty="0" smtClean="0"/>
              <a:t>)</a:t>
            </a:r>
            <a:endParaRPr lang="en-US"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46</a:t>
            </a:fld>
            <a:endParaRPr lang="en-US" dirty="0"/>
          </a:p>
        </p:txBody>
      </p:sp>
    </p:spTree>
    <p:extLst>
      <p:ext uri="{BB962C8B-B14F-4D97-AF65-F5344CB8AC3E}">
        <p14:creationId xmlns:p14="http://schemas.microsoft.com/office/powerpoint/2010/main" val="3320953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a:lnSpc>
                <a:spcPct val="100000"/>
              </a:lnSpc>
            </a:pPr>
            <a:r>
              <a:rPr lang="en-US"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string.concat(anotherString)</a:t>
            </a:r>
          </a:p>
          <a:p>
            <a:pPr lvl="1">
              <a:lnSpc>
                <a:spcPct val="100000"/>
              </a:lnSpc>
            </a:pPr>
            <a:r>
              <a:rPr lang="en-US" dirty="0" smtClean="0"/>
              <a:t>Returns </a:t>
            </a:r>
            <a:r>
              <a:rPr lang="en-US" dirty="0"/>
              <a:t>a new </a:t>
            </a:r>
            <a:r>
              <a:rPr lang="en-US" dirty="0" smtClean="0"/>
              <a:t>string – the </a:t>
            </a:r>
            <a:r>
              <a:rPr lang="en-US" dirty="0"/>
              <a:t>concatenation of the two </a:t>
            </a:r>
            <a:r>
              <a:rPr lang="en-US" dirty="0" smtClean="0"/>
              <a:t>strings</a:t>
            </a:r>
          </a:p>
          <a:p>
            <a:pPr>
              <a:lnSpc>
                <a:spcPct val="100000"/>
              </a:lnSpc>
            </a:pP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string.replace(str1,</a:t>
            </a:r>
            <a:r>
              <a:rPr lang="en-US" b="1" dirty="0" smtClean="0">
                <a:solidFill>
                  <a:schemeClr val="tx2">
                    <a:lumMod val="75000"/>
                  </a:schemeClr>
                </a:solidFill>
                <a:effectLst>
                  <a:outerShdw blurRad="38100" dist="38100" dir="2700000" algn="tl">
                    <a:srgbClr val="000000">
                      <a:alpha val="43137"/>
                    </a:srgbClr>
                  </a:outerShdw>
                </a:effectLst>
                <a:cs typeface="Consolas" panose="020B0609020204030204" pitchFamily="49" charset="0"/>
              </a:rPr>
              <a:t> </a:t>
            </a: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str2)</a:t>
            </a:r>
          </a:p>
          <a:p>
            <a:pPr lvl="1">
              <a:lnSpc>
                <a:spcPct val="100000"/>
              </a:lnSpc>
            </a:pPr>
            <a:r>
              <a:rPr lang="en-US" dirty="0" smtClean="0"/>
              <a:t>Replaces first occurrence of </a:t>
            </a:r>
            <a:r>
              <a:rPr lang="en-US" b="1" dirty="0" smtClean="0">
                <a:solidFill>
                  <a:schemeClr val="tx2">
                    <a:lumMod val="75000"/>
                  </a:schemeClr>
                </a:solidFill>
                <a:latin typeface="Consolas" panose="020B0609020204030204" pitchFamily="49" charset="0"/>
                <a:cs typeface="Consolas" panose="020B0609020204030204" pitchFamily="49" charset="0"/>
              </a:rPr>
              <a:t>str1</a:t>
            </a:r>
            <a:r>
              <a:rPr lang="en-US" dirty="0" smtClean="0"/>
              <a:t> with </a:t>
            </a:r>
            <a:r>
              <a:rPr lang="en-US" b="1" dirty="0" smtClean="0">
                <a:solidFill>
                  <a:schemeClr val="tx2">
                    <a:lumMod val="75000"/>
                  </a:schemeClr>
                </a:solidFill>
                <a:latin typeface="Consolas" panose="020B0609020204030204" pitchFamily="49" charset="0"/>
                <a:cs typeface="Consolas" panose="020B0609020204030204" pitchFamily="49" charset="0"/>
              </a:rPr>
              <a:t>str2</a:t>
            </a:r>
          </a:p>
          <a:p>
            <a:pPr>
              <a:lnSpc>
                <a:spcPct val="100000"/>
              </a:lnSpc>
            </a:pP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string.search(regex)</a:t>
            </a:r>
          </a:p>
          <a:p>
            <a:pPr lvl="1">
              <a:lnSpc>
                <a:spcPct val="100000"/>
              </a:lnSpc>
            </a:pPr>
            <a:r>
              <a:rPr lang="en-US" dirty="0" smtClean="0"/>
              <a:t>Searches for a substring based on regular expression</a:t>
            </a:r>
          </a:p>
        </p:txBody>
      </p:sp>
      <p:sp>
        <p:nvSpPr>
          <p:cNvPr id="4" name="Title 3"/>
          <p:cNvSpPr>
            <a:spLocks noGrp="1"/>
          </p:cNvSpPr>
          <p:nvPr>
            <p:ph type="title"/>
          </p:nvPr>
        </p:nvSpPr>
        <p:spPr/>
        <p:txBody>
          <a:bodyPr/>
          <a:lstStyle/>
          <a:p>
            <a:r>
              <a:rPr lang="en-US" dirty="0" smtClean="0"/>
              <a:t>String Methods (2)</a:t>
            </a:r>
            <a:endParaRPr lang="en-US"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47</a:t>
            </a:fld>
            <a:endParaRPr lang="en-US" dirty="0"/>
          </a:p>
        </p:txBody>
      </p:sp>
      <p:sp>
        <p:nvSpPr>
          <p:cNvPr id="6" name="Text Placeholder 5"/>
          <p:cNvSpPr txBox="1">
            <a:spLocks/>
          </p:cNvSpPr>
          <p:nvPr/>
        </p:nvSpPr>
        <p:spPr>
          <a:xfrm>
            <a:off x="912812" y="5257800"/>
            <a:ext cx="10287000" cy="101832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44000" tIns="108000" rIns="144000" bIns="108000">
            <a:spAutoFit/>
          </a:bodyPr>
          <a:lstStyle>
            <a:defPPr>
              <a:defRPr lang="en-US"/>
            </a:defPPr>
            <a:lvl1pPr>
              <a:buClr>
                <a:srgbClr val="F2B254"/>
              </a:buClr>
              <a:buSzPct val="100000"/>
              <a:defRPr sz="2100" b="1">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stStyle>
          <a:p>
            <a:r>
              <a:rPr lang="en-US" sz="2600" noProof="1" smtClean="0"/>
              <a:t>var s = </a:t>
            </a:r>
            <a:r>
              <a:rPr lang="en-US" sz="2600" dirty="0"/>
              <a:t>'</a:t>
            </a:r>
            <a:r>
              <a:rPr lang="en-US" sz="2600" noProof="1" smtClean="0"/>
              <a:t>My </a:t>
            </a:r>
            <a:r>
              <a:rPr lang="en-US" sz="2600" noProof="1"/>
              <a:t>mail is email@host.com, please contact </a:t>
            </a:r>
            <a:r>
              <a:rPr lang="en-US" sz="2600" noProof="1" smtClean="0"/>
              <a:t>me</a:t>
            </a:r>
            <a:r>
              <a:rPr lang="en-US" sz="2600" dirty="0"/>
              <a:t>'</a:t>
            </a:r>
            <a:r>
              <a:rPr lang="en-US" sz="2600" noProof="1" smtClean="0"/>
              <a:t>;</a:t>
            </a:r>
          </a:p>
          <a:p>
            <a:r>
              <a:rPr lang="en-US" sz="2600" noProof="1" smtClean="0"/>
              <a:t>var emailIndex = s.search</a:t>
            </a:r>
            <a:r>
              <a:rPr lang="en-US" sz="2600" noProof="1"/>
              <a:t>(/\S+@\S</a:t>
            </a:r>
            <a:r>
              <a:rPr lang="en-US" sz="2600" noProof="1" smtClean="0"/>
              <a:t>+/); // 11</a:t>
            </a:r>
            <a:endParaRPr lang="en-US" sz="2600" noProof="1"/>
          </a:p>
        </p:txBody>
      </p:sp>
    </p:spTree>
    <p:extLst>
      <p:ext uri="{BB962C8B-B14F-4D97-AF65-F5344CB8AC3E}">
        <p14:creationId xmlns:p14="http://schemas.microsoft.com/office/powerpoint/2010/main" val="423841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a:lnSpc>
                <a:spcPct val="100000"/>
              </a:lnSpc>
            </a:pPr>
            <a:r>
              <a:rPr lang="en-US" b="1" dirty="0" err="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string.indexOf</a:t>
            </a:r>
            <a:r>
              <a:rPr lang="en-US" b="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(substring</a:t>
            </a:r>
            <a:r>
              <a:rPr lang="en-US" b="1" dirty="0">
                <a:solidFill>
                  <a:schemeClr val="tx2">
                    <a:lumMod val="75000"/>
                  </a:schemeClr>
                </a:solidFill>
                <a:effectLst>
                  <a:outerShdw blurRad="38100" dist="38100" dir="2700000" algn="tl">
                    <a:srgbClr val="000000">
                      <a:alpha val="43137"/>
                    </a:srgbClr>
                  </a:outerShdw>
                </a:effectLst>
                <a:cs typeface="Consolas" panose="020B0609020204030204" pitchFamily="49" charset="0"/>
              </a:rPr>
              <a:t> </a:t>
            </a: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position</a:t>
            </a:r>
            <a:r>
              <a:rPr lang="en-US" b="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p>
          <a:p>
            <a:pPr lvl="1">
              <a:lnSpc>
                <a:spcPct val="100000"/>
              </a:lnSpc>
            </a:pPr>
            <a:r>
              <a:rPr lang="en-US" dirty="0">
                <a:effectLst>
                  <a:outerShdw blurRad="38100" dist="38100" dir="2700000" algn="tl">
                    <a:srgbClr val="000000">
                      <a:alpha val="43137"/>
                    </a:srgbClr>
                  </a:outerShdw>
                </a:effectLst>
              </a:rPr>
              <a:t>Returns the </a:t>
            </a:r>
            <a:r>
              <a:rPr lang="en-US" dirty="0">
                <a:solidFill>
                  <a:schemeClr val="accent5">
                    <a:lumMod val="20000"/>
                    <a:lumOff val="80000"/>
                  </a:schemeClr>
                </a:solidFill>
                <a:effectLst>
                  <a:outerShdw blurRad="38100" dist="38100" dir="2700000" algn="tl">
                    <a:srgbClr val="000000">
                      <a:alpha val="43137"/>
                    </a:srgbClr>
                  </a:outerShdw>
                </a:effectLst>
              </a:rPr>
              <a:t>left-most</a:t>
            </a:r>
            <a:r>
              <a:rPr lang="en-US" dirty="0">
                <a:effectLst>
                  <a:outerShdw blurRad="38100" dist="38100" dir="2700000" algn="tl">
                    <a:srgbClr val="000000">
                      <a:alpha val="43137"/>
                    </a:srgbClr>
                  </a:outerShdw>
                </a:effectLst>
              </a:rPr>
              <a:t> occurrence of substring </a:t>
            </a:r>
            <a:r>
              <a:rPr lang="en-US" dirty="0" smtClean="0">
                <a:effectLst>
                  <a:outerShdw blurRad="38100" dist="38100" dir="2700000" algn="tl">
                    <a:srgbClr val="000000">
                      <a:alpha val="43137"/>
                    </a:srgbClr>
                  </a:outerShdw>
                </a:effectLst>
              </a:rPr>
              <a:t>(after the </a:t>
            </a:r>
            <a:r>
              <a:rPr lang="en-US" dirty="0" smtClean="0">
                <a:solidFill>
                  <a:schemeClr val="accent5">
                    <a:lumMod val="20000"/>
                    <a:lumOff val="80000"/>
                  </a:schemeClr>
                </a:solidFill>
                <a:effectLst>
                  <a:outerShdw blurRad="38100" dist="38100" dir="2700000" algn="tl">
                    <a:srgbClr val="000000">
                      <a:alpha val="43137"/>
                    </a:srgbClr>
                  </a:outerShdw>
                </a:effectLst>
              </a:rPr>
              <a:t>position)</a:t>
            </a:r>
            <a:endParaRPr lang="en-US" dirty="0">
              <a:solidFill>
                <a:schemeClr val="accent5">
                  <a:lumMod val="20000"/>
                  <a:lumOff val="80000"/>
                </a:schemeClr>
              </a:solidFill>
              <a:effectLst>
                <a:outerShdw blurRad="38100" dist="38100" dir="2700000" algn="tl">
                  <a:srgbClr val="000000">
                    <a:alpha val="43137"/>
                  </a:srgbClr>
                </a:outerShdw>
              </a:effectLst>
            </a:endParaRPr>
          </a:p>
          <a:p>
            <a:pPr lvl="1">
              <a:lnSpc>
                <a:spcPct val="100000"/>
              </a:lnSpc>
            </a:pPr>
            <a:r>
              <a:rPr lang="en-US" dirty="0">
                <a:effectLst>
                  <a:outerShdw blurRad="38100" dist="38100" dir="2700000" algn="tl">
                    <a:srgbClr val="000000">
                      <a:alpha val="43137"/>
                    </a:srgbClr>
                  </a:outerShdw>
                </a:effectLst>
              </a:rPr>
              <a:t>Position is optional and has default value of </a:t>
            </a:r>
            <a:r>
              <a:rPr lang="en-US" b="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0</a:t>
            </a:r>
          </a:p>
          <a:p>
            <a:pPr lvl="1">
              <a:lnSpc>
                <a:spcPct val="100000"/>
              </a:lnSpc>
            </a:pPr>
            <a:r>
              <a:rPr lang="en-US" dirty="0">
                <a:effectLst>
                  <a:outerShdw blurRad="38100" dist="38100" dir="2700000" algn="tl">
                    <a:srgbClr val="000000">
                      <a:alpha val="43137"/>
                    </a:srgbClr>
                  </a:outerShdw>
                </a:effectLst>
              </a:rPr>
              <a:t>If string doesn't contain substring, returns </a:t>
            </a:r>
            <a:r>
              <a:rPr lang="en-US" b="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-1</a:t>
            </a:r>
          </a:p>
          <a:p>
            <a:pPr>
              <a:lnSpc>
                <a:spcPct val="100000"/>
              </a:lnSpc>
            </a:pPr>
            <a:r>
              <a:rPr lang="en-US" b="1" dirty="0" err="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string.lastIndexOf</a:t>
            </a: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(substring</a:t>
            </a:r>
            <a:r>
              <a:rPr lang="en-US" b="1" dirty="0" smtClean="0">
                <a:solidFill>
                  <a:schemeClr val="tx2">
                    <a:lumMod val="75000"/>
                  </a:schemeClr>
                </a:solidFill>
                <a:effectLst>
                  <a:outerShdw blurRad="38100" dist="38100" dir="2700000" algn="tl">
                    <a:srgbClr val="000000">
                      <a:alpha val="43137"/>
                    </a:srgbClr>
                  </a:outerShdw>
                </a:effectLst>
                <a:cs typeface="Consolas" panose="020B0609020204030204" pitchFamily="49" charset="0"/>
              </a:rPr>
              <a:t> </a:t>
            </a: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position</a:t>
            </a:r>
            <a:r>
              <a:rPr lang="en-US" b="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p>
          <a:p>
            <a:pPr lvl="1">
              <a:lnSpc>
                <a:spcPct val="100000"/>
              </a:lnSpc>
            </a:pPr>
            <a:r>
              <a:rPr lang="en-US" dirty="0">
                <a:effectLst>
                  <a:outerShdw blurRad="38100" dist="38100" dir="2700000" algn="tl">
                    <a:srgbClr val="000000">
                      <a:alpha val="43137"/>
                    </a:srgbClr>
                  </a:outerShdw>
                </a:effectLst>
              </a:rPr>
              <a:t>Returns the </a:t>
            </a:r>
            <a:r>
              <a:rPr lang="en-US" dirty="0" smtClean="0">
                <a:solidFill>
                  <a:schemeClr val="accent5">
                    <a:lumMod val="20000"/>
                    <a:lumOff val="80000"/>
                  </a:schemeClr>
                </a:solidFill>
                <a:effectLst>
                  <a:outerShdw blurRad="38100" dist="38100" dir="2700000" algn="tl">
                    <a:srgbClr val="000000">
                      <a:alpha val="43137"/>
                    </a:srgbClr>
                  </a:outerShdw>
                </a:effectLst>
              </a:rPr>
              <a:t>right-most</a:t>
            </a:r>
            <a:r>
              <a:rPr lang="en-US" dirty="0" smtClean="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occurrence of </a:t>
            </a:r>
            <a:r>
              <a:rPr lang="en-US" dirty="0" smtClean="0">
                <a:effectLst>
                  <a:outerShdw blurRad="38100" dist="38100" dir="2700000" algn="tl">
                    <a:srgbClr val="000000">
                      <a:alpha val="43137"/>
                    </a:srgbClr>
                  </a:outerShdw>
                </a:effectLst>
              </a:rPr>
              <a:t>substring (before position)</a:t>
            </a:r>
          </a:p>
          <a:p>
            <a:pPr lvl="1">
              <a:lnSpc>
                <a:spcPct val="100000"/>
              </a:lnSpc>
            </a:pPr>
            <a:r>
              <a:rPr lang="en-US" dirty="0" smtClean="0">
                <a:effectLst>
                  <a:outerShdw blurRad="38100" dist="38100" dir="2700000" algn="tl">
                    <a:srgbClr val="000000">
                      <a:alpha val="43137"/>
                    </a:srgbClr>
                  </a:outerShdw>
                </a:effectLst>
              </a:rPr>
              <a:t>Position </a:t>
            </a:r>
            <a:r>
              <a:rPr lang="en-US" dirty="0">
                <a:effectLst>
                  <a:outerShdw blurRad="38100" dist="38100" dir="2700000" algn="tl">
                    <a:srgbClr val="000000">
                      <a:alpha val="43137"/>
                    </a:srgbClr>
                  </a:outerShdw>
                </a:effectLst>
              </a:rPr>
              <a:t>is </a:t>
            </a:r>
            <a:r>
              <a:rPr lang="en-US" dirty="0" smtClean="0">
                <a:effectLst>
                  <a:outerShdw blurRad="38100" dist="38100" dir="2700000" algn="tl">
                    <a:srgbClr val="000000">
                      <a:alpha val="43137"/>
                    </a:srgbClr>
                  </a:outerShdw>
                </a:effectLst>
              </a:rPr>
              <a:t>optional, default </a:t>
            </a:r>
            <a:r>
              <a:rPr lang="en-US" dirty="0">
                <a:effectLst>
                  <a:outerShdw blurRad="38100" dist="38100" dir="2700000" algn="tl">
                    <a:srgbClr val="000000">
                      <a:alpha val="43137"/>
                    </a:srgbClr>
                  </a:outerShdw>
                </a:effectLst>
              </a:rPr>
              <a:t>value </a:t>
            </a:r>
            <a:r>
              <a:rPr lang="en-US" dirty="0" smtClean="0">
                <a:effectLst>
                  <a:outerShdw blurRad="38100" dist="38100" dir="2700000" algn="tl">
                    <a:srgbClr val="000000">
                      <a:alpha val="43137"/>
                    </a:srgbClr>
                  </a:outerShdw>
                </a:effectLst>
              </a:rPr>
              <a:t>is </a:t>
            </a: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string.length</a:t>
            </a:r>
            <a:endParaRPr lang="en-US" b="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lvl="1">
              <a:lnSpc>
                <a:spcPct val="100000"/>
              </a:lnSpc>
            </a:pPr>
            <a:r>
              <a:rPr lang="en-US" dirty="0">
                <a:effectLst>
                  <a:outerShdw blurRad="38100" dist="38100" dir="2700000" algn="tl">
                    <a:srgbClr val="000000">
                      <a:alpha val="43137"/>
                    </a:srgbClr>
                  </a:outerShdw>
                </a:effectLst>
              </a:rPr>
              <a:t>If string doesn't contain substring, returns </a:t>
            </a:r>
            <a:r>
              <a:rPr lang="en-US" b="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1</a:t>
            </a:r>
            <a:endParaRPr lang="en-US" b="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4" name="Title 3"/>
          <p:cNvSpPr>
            <a:spLocks noGrp="1"/>
          </p:cNvSpPr>
          <p:nvPr>
            <p:ph type="title"/>
          </p:nvPr>
        </p:nvSpPr>
        <p:spPr/>
        <p:txBody>
          <a:bodyPr/>
          <a:lstStyle/>
          <a:p>
            <a:r>
              <a:rPr lang="en-US" dirty="0" smtClean="0"/>
              <a:t>String Methods (3)</a:t>
            </a:r>
            <a:endParaRPr lang="en-US"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48</a:t>
            </a:fld>
            <a:endParaRPr lang="en-US" dirty="0"/>
          </a:p>
        </p:txBody>
      </p:sp>
    </p:spTree>
    <p:extLst>
      <p:ext uri="{BB962C8B-B14F-4D97-AF65-F5344CB8AC3E}">
        <p14:creationId xmlns:p14="http://schemas.microsoft.com/office/powerpoint/2010/main" val="2705242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49</a:t>
            </a:fld>
            <a:endParaRPr lang="en-US" dirty="0"/>
          </a:p>
        </p:txBody>
      </p:sp>
      <p:sp>
        <p:nvSpPr>
          <p:cNvPr id="5" name="Content Placeholder 4"/>
          <p:cNvSpPr>
            <a:spLocks noGrp="1"/>
          </p:cNvSpPr>
          <p:nvPr>
            <p:ph idx="1"/>
          </p:nvPr>
        </p:nvSpPr>
        <p:spPr/>
        <p:txBody>
          <a:bodyPr>
            <a:noAutofit/>
          </a:bodyPr>
          <a:lstStyle/>
          <a:p>
            <a:pPr>
              <a:lnSpc>
                <a:spcPct val="100000"/>
              </a:lnSpc>
            </a:pPr>
            <a:r>
              <a:rPr lang="en-US" b="1" dirty="0" err="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string.substr</a:t>
            </a: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(start[,</a:t>
            </a:r>
            <a:r>
              <a:rPr lang="en-US" b="1" dirty="0" smtClean="0">
                <a:solidFill>
                  <a:schemeClr val="tx2">
                    <a:lumMod val="75000"/>
                  </a:schemeClr>
                </a:solidFill>
                <a:effectLst>
                  <a:outerShdw blurRad="38100" dist="38100" dir="2700000" algn="tl">
                    <a:srgbClr val="000000">
                      <a:alpha val="43137"/>
                    </a:srgbClr>
                  </a:outerShdw>
                </a:effectLst>
                <a:cs typeface="Consolas" panose="020B0609020204030204" pitchFamily="49" charset="0"/>
              </a:rPr>
              <a:t> </a:t>
            </a: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length])</a:t>
            </a:r>
          </a:p>
          <a:p>
            <a:pPr lvl="1">
              <a:lnSpc>
                <a:spcPct val="100000"/>
              </a:lnSpc>
            </a:pPr>
            <a:r>
              <a:rPr lang="en-US" dirty="0" smtClean="0"/>
              <a:t>Returns a substring by </a:t>
            </a:r>
            <a:r>
              <a:rPr lang="en-US" b="1" dirty="0" smtClean="0">
                <a:solidFill>
                  <a:schemeClr val="tx2">
                    <a:lumMod val="75000"/>
                  </a:schemeClr>
                </a:solidFill>
                <a:latin typeface="Consolas" panose="020B0609020204030204" pitchFamily="49" charset="0"/>
                <a:cs typeface="Consolas" panose="020B0609020204030204" pitchFamily="49" charset="0"/>
              </a:rPr>
              <a:t>start</a:t>
            </a:r>
            <a:r>
              <a:rPr lang="en-US" dirty="0" smtClean="0"/>
              <a:t> and </a:t>
            </a:r>
            <a:r>
              <a:rPr lang="en-US" b="1" dirty="0" smtClean="0">
                <a:solidFill>
                  <a:schemeClr val="tx2">
                    <a:lumMod val="75000"/>
                  </a:schemeClr>
                </a:solidFill>
                <a:latin typeface="Consolas" panose="020B0609020204030204" pitchFamily="49" charset="0"/>
                <a:cs typeface="Consolas" panose="020B0609020204030204" pitchFamily="49" charset="0"/>
              </a:rPr>
              <a:t>length</a:t>
            </a:r>
            <a:r>
              <a:rPr lang="en-US" dirty="0" smtClean="0"/>
              <a:t> (</a:t>
            </a:r>
            <a:r>
              <a:rPr lang="en-US" b="1" dirty="0" smtClean="0">
                <a:solidFill>
                  <a:schemeClr val="tx2">
                    <a:lumMod val="75000"/>
                  </a:schemeClr>
                </a:solidFill>
                <a:latin typeface="Consolas" panose="020B0609020204030204" pitchFamily="49" charset="0"/>
                <a:cs typeface="Consolas" panose="020B0609020204030204" pitchFamily="49" charset="0"/>
              </a:rPr>
              <a:t>length</a:t>
            </a:r>
            <a:r>
              <a:rPr lang="en-US" dirty="0" smtClean="0"/>
              <a:t> is optional)</a:t>
            </a:r>
          </a:p>
          <a:p>
            <a:pPr>
              <a:lnSpc>
                <a:spcPct val="100000"/>
              </a:lnSpc>
            </a:pP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string.substring(start,</a:t>
            </a:r>
            <a:r>
              <a:rPr lang="en-US" b="1" dirty="0" smtClean="0">
                <a:solidFill>
                  <a:schemeClr val="tx2">
                    <a:lumMod val="75000"/>
                  </a:schemeClr>
                </a:solidFill>
                <a:effectLst>
                  <a:outerShdw blurRad="38100" dist="38100" dir="2700000" algn="tl">
                    <a:srgbClr val="000000">
                      <a:alpha val="43137"/>
                    </a:srgbClr>
                  </a:outerShdw>
                </a:effectLst>
                <a:cs typeface="Consolas" panose="020B0609020204030204" pitchFamily="49" charset="0"/>
              </a:rPr>
              <a:t> </a:t>
            </a: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end)</a:t>
            </a:r>
          </a:p>
          <a:p>
            <a:pPr lvl="1">
              <a:lnSpc>
                <a:spcPct val="100000"/>
              </a:lnSpc>
            </a:pPr>
            <a:r>
              <a:rPr lang="en-US" dirty="0" smtClean="0"/>
              <a:t>Returns a substring, starting from </a:t>
            </a:r>
            <a:r>
              <a:rPr lang="en-US" b="1" dirty="0" smtClean="0">
                <a:solidFill>
                  <a:schemeClr val="tx2">
                    <a:lumMod val="75000"/>
                  </a:schemeClr>
                </a:solidFill>
                <a:latin typeface="Consolas" panose="020B0609020204030204" pitchFamily="49" charset="0"/>
                <a:cs typeface="Consolas" panose="020B0609020204030204" pitchFamily="49" charset="0"/>
              </a:rPr>
              <a:t>start</a:t>
            </a:r>
            <a:r>
              <a:rPr lang="en-US" dirty="0" smtClean="0"/>
              <a:t> and ending at </a:t>
            </a:r>
            <a:r>
              <a:rPr lang="en-US" b="1" dirty="0" smtClean="0">
                <a:solidFill>
                  <a:schemeClr val="tx2">
                    <a:lumMod val="75000"/>
                  </a:schemeClr>
                </a:solidFill>
                <a:latin typeface="Consolas" panose="020B0609020204030204" pitchFamily="49" charset="0"/>
                <a:cs typeface="Consolas" panose="020B0609020204030204" pitchFamily="49" charset="0"/>
              </a:rPr>
              <a:t>end</a:t>
            </a:r>
          </a:p>
          <a:p>
            <a:pPr>
              <a:lnSpc>
                <a:spcPct val="100000"/>
              </a:lnSpc>
            </a:pP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string.valueOf()</a:t>
            </a:r>
          </a:p>
          <a:p>
            <a:pPr lvl="1">
              <a:lnSpc>
                <a:spcPct val="100000"/>
              </a:lnSpc>
            </a:pPr>
            <a:r>
              <a:rPr lang="en-US" dirty="0" smtClean="0"/>
              <a:t>Returns the primitive value of the object string</a:t>
            </a:r>
          </a:p>
          <a:p>
            <a:pPr>
              <a:lnSpc>
                <a:spcPct val="100000"/>
              </a:lnSpc>
            </a:pPr>
            <a:r>
              <a:rPr lang="en-US"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str.trim</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r>
              <a:rPr lang="en-US" b="1" noProof="1">
                <a:effectLst>
                  <a:outerShdw blurRad="38100" dist="38100" dir="2700000" algn="tl">
                    <a:srgbClr val="000000">
                      <a:alpha val="43137"/>
                    </a:srgbClr>
                  </a:outerShdw>
                </a:effectLst>
              </a:rPr>
              <a:t>, </a:t>
            </a:r>
            <a:r>
              <a:rPr lang="en-US"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str.trimLeft</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r>
              <a:rPr lang="en-US" b="1" noProof="1">
                <a:effectLst>
                  <a:outerShdw blurRad="38100" dist="38100" dir="2700000" algn="tl">
                    <a:srgbClr val="000000">
                      <a:alpha val="43137"/>
                    </a:srgbClr>
                  </a:outerShdw>
                </a:effectLst>
              </a:rPr>
              <a:t>, </a:t>
            </a:r>
            <a:r>
              <a:rPr lang="en-US"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str.trimRight</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p>
          <a:p>
            <a:pPr lvl="1">
              <a:lnSpc>
                <a:spcPct val="100000"/>
              </a:lnSpc>
            </a:pPr>
            <a:r>
              <a:rPr lang="en-US" dirty="0">
                <a:effectLst>
                  <a:outerShdw blurRad="38100" dist="38100" dir="2700000" algn="tl">
                    <a:srgbClr val="000000">
                      <a:alpha val="43137"/>
                    </a:srgbClr>
                  </a:outerShdw>
                </a:effectLst>
              </a:rPr>
              <a:t>Removes </a:t>
            </a:r>
            <a:r>
              <a:rPr lang="en-US" dirty="0" smtClean="0">
                <a:effectLst>
                  <a:outerShdw blurRad="38100" dist="38100" dir="2700000" algn="tl">
                    <a:srgbClr val="000000">
                      <a:alpha val="43137"/>
                    </a:srgbClr>
                  </a:outerShdw>
                </a:effectLst>
              </a:rPr>
              <a:t>the whitespace </a:t>
            </a:r>
            <a:r>
              <a:rPr lang="en-US" dirty="0">
                <a:effectLst>
                  <a:outerShdw blurRad="38100" dist="38100" dir="2700000" algn="tl">
                    <a:srgbClr val="000000">
                      <a:alpha val="43137"/>
                    </a:srgbClr>
                  </a:outerShdw>
                </a:effectLst>
              </a:rPr>
              <a:t>from the start / end of the </a:t>
            </a:r>
            <a:r>
              <a:rPr lang="en-US" dirty="0" smtClean="0">
                <a:effectLst>
                  <a:outerShdw blurRad="38100" dist="38100" dir="2700000" algn="tl">
                    <a:srgbClr val="000000">
                      <a:alpha val="43137"/>
                    </a:srgbClr>
                  </a:outerShdw>
                </a:effectLst>
              </a:rPr>
              <a:t>string</a:t>
            </a:r>
            <a:endParaRPr lang="en-US" dirty="0"/>
          </a:p>
        </p:txBody>
      </p:sp>
      <p:sp>
        <p:nvSpPr>
          <p:cNvPr id="4" name="Title 3"/>
          <p:cNvSpPr>
            <a:spLocks noGrp="1"/>
          </p:cNvSpPr>
          <p:nvPr>
            <p:ph type="title"/>
          </p:nvPr>
        </p:nvSpPr>
        <p:spPr/>
        <p:txBody>
          <a:bodyPr/>
          <a:lstStyle/>
          <a:p>
            <a:r>
              <a:rPr lang="en-US" dirty="0" smtClean="0"/>
              <a:t>String Methods (4)</a:t>
            </a:r>
            <a:endParaRPr lang="en-US" dirty="0"/>
          </a:p>
        </p:txBody>
      </p:sp>
    </p:spTree>
    <p:extLst>
      <p:ext uri="{BB962C8B-B14F-4D97-AF65-F5344CB8AC3E}">
        <p14:creationId xmlns:p14="http://schemas.microsoft.com/office/powerpoint/2010/main" val="168484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5</a:t>
            </a:fld>
            <a:endParaRPr lang="en-US" dirty="0"/>
          </a:p>
        </p:txBody>
      </p:sp>
      <p:sp>
        <p:nvSpPr>
          <p:cNvPr id="428035" name="Rectangle 3"/>
          <p:cNvSpPr>
            <a:spLocks noGrp="1" noChangeArrowheads="1"/>
          </p:cNvSpPr>
          <p:nvPr>
            <p:ph idx="1"/>
          </p:nvPr>
        </p:nvSpPr>
        <p:spPr/>
        <p:txBody>
          <a:bodyPr>
            <a:normAutofit/>
          </a:bodyPr>
          <a:lstStyle/>
          <a:p>
            <a:pPr>
              <a:lnSpc>
                <a:spcPct val="100000"/>
              </a:lnSpc>
            </a:pPr>
            <a:r>
              <a:rPr lang="en-US" dirty="0"/>
              <a:t>The simplest and most frequently used loop</a:t>
            </a:r>
          </a:p>
          <a:p>
            <a:pPr>
              <a:lnSpc>
                <a:spcPct val="100000"/>
              </a:lnSpc>
            </a:pPr>
            <a:endParaRPr lang="en-US" dirty="0"/>
          </a:p>
          <a:p>
            <a:pPr>
              <a:lnSpc>
                <a:spcPct val="100000"/>
              </a:lnSpc>
            </a:pPr>
            <a:endParaRPr lang="en-US" dirty="0" smtClean="0"/>
          </a:p>
          <a:p>
            <a:pPr>
              <a:lnSpc>
                <a:spcPct val="100000"/>
              </a:lnSpc>
            </a:pPr>
            <a:endParaRPr lang="en-US" dirty="0"/>
          </a:p>
          <a:p>
            <a:pPr>
              <a:lnSpc>
                <a:spcPct val="100000"/>
              </a:lnSpc>
            </a:pPr>
            <a:r>
              <a:rPr lang="en-US" dirty="0" smtClean="0"/>
              <a:t>The repeat condition (loop condition)</a:t>
            </a:r>
          </a:p>
          <a:p>
            <a:pPr lvl="1">
              <a:lnSpc>
                <a:spcPct val="100000"/>
              </a:lnSpc>
            </a:pPr>
            <a:r>
              <a:rPr lang="en-US" dirty="0" smtClean="0"/>
              <a:t>The condition is evaluated to </a:t>
            </a:r>
            <a:r>
              <a:rPr lang="en-US" b="1" dirty="0" smtClean="0">
                <a:solidFill>
                  <a:schemeClr val="tx2">
                    <a:lumMod val="75000"/>
                  </a:schemeClr>
                </a:solidFill>
                <a:latin typeface="Consolas" panose="020B0609020204030204" pitchFamily="49" charset="0"/>
                <a:cs typeface="Consolas" panose="020B0609020204030204" pitchFamily="49" charset="0"/>
              </a:rPr>
              <a:t>true</a:t>
            </a:r>
            <a:r>
              <a:rPr lang="en-US" dirty="0" smtClean="0"/>
              <a:t> or </a:t>
            </a:r>
            <a:r>
              <a:rPr lang="en-US" b="1" dirty="0" smtClean="0">
                <a:solidFill>
                  <a:schemeClr val="tx2">
                    <a:lumMod val="75000"/>
                  </a:schemeClr>
                </a:solidFill>
                <a:latin typeface="Consolas" panose="020B0609020204030204" pitchFamily="49" charset="0"/>
                <a:cs typeface="Consolas" panose="020B0609020204030204" pitchFamily="49" charset="0"/>
              </a:rPr>
              <a:t>false</a:t>
            </a:r>
          </a:p>
          <a:p>
            <a:pPr lvl="2">
              <a:lnSpc>
                <a:spcPct val="100000"/>
              </a:lnSpc>
            </a:pPr>
            <a:r>
              <a:rPr lang="en-US" b="1" dirty="0" smtClean="0">
                <a:solidFill>
                  <a:schemeClr val="tx2">
                    <a:lumMod val="75000"/>
                  </a:schemeClr>
                </a:solidFill>
                <a:latin typeface="Consolas" panose="020B0609020204030204" pitchFamily="49" charset="0"/>
                <a:cs typeface="Consolas" panose="020B0609020204030204" pitchFamily="49" charset="0"/>
              </a:rPr>
              <a:t>5</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"non-empty"</a:t>
            </a:r>
            <a:r>
              <a:rPr lang="en-US" dirty="0" smtClean="0"/>
              <a:t>, etc. </a:t>
            </a:r>
            <a:r>
              <a:rPr lang="en-US" dirty="0"/>
              <a:t>are evaluated as </a:t>
            </a:r>
            <a:r>
              <a:rPr lang="en-US" b="1" dirty="0">
                <a:solidFill>
                  <a:schemeClr val="tx2">
                    <a:lumMod val="75000"/>
                  </a:schemeClr>
                </a:solidFill>
                <a:latin typeface="Consolas" panose="020B0609020204030204" pitchFamily="49" charset="0"/>
                <a:cs typeface="Consolas" panose="020B0609020204030204" pitchFamily="49" charset="0"/>
              </a:rPr>
              <a:t>true</a:t>
            </a:r>
          </a:p>
          <a:p>
            <a:pPr lvl="2">
              <a:lnSpc>
                <a:spcPct val="100000"/>
              </a:lnSpc>
            </a:pPr>
            <a:r>
              <a:rPr lang="en-US" sz="3200" b="1" dirty="0" smtClean="0">
                <a:solidFill>
                  <a:schemeClr val="tx2">
                    <a:lumMod val="75000"/>
                  </a:schemeClr>
                </a:solidFill>
                <a:latin typeface="Consolas" panose="020B0609020204030204" pitchFamily="49" charset="0"/>
                <a:cs typeface="Consolas" panose="020B0609020204030204" pitchFamily="49" charset="0"/>
              </a:rPr>
              <a:t>0</a:t>
            </a:r>
            <a:r>
              <a:rPr lang="en-US" sz="3200" dirty="0" smtClean="0">
                <a:solidFill>
                  <a:srgbClr val="EBFFD2"/>
                </a:solidFill>
              </a:rPr>
              <a:t>, </a:t>
            </a:r>
            <a:r>
              <a:rPr lang="en-US" sz="3200" b="1" dirty="0" smtClean="0">
                <a:solidFill>
                  <a:schemeClr val="tx2">
                    <a:lumMod val="75000"/>
                  </a:schemeClr>
                </a:solidFill>
                <a:latin typeface="Consolas" panose="020B0609020204030204" pitchFamily="49" charset="0"/>
                <a:cs typeface="Consolas" panose="020B0609020204030204" pitchFamily="49" charset="0"/>
              </a:rPr>
              <a:t>""</a:t>
            </a:r>
            <a:r>
              <a:rPr lang="en-US" sz="3200" dirty="0" smtClean="0">
                <a:solidFill>
                  <a:srgbClr val="EBFFD2"/>
                </a:solidFill>
              </a:rPr>
              <a:t>, </a:t>
            </a:r>
            <a:r>
              <a:rPr lang="en-US" sz="3200" b="1" dirty="0" smtClean="0">
                <a:solidFill>
                  <a:schemeClr val="tx2">
                    <a:lumMod val="75000"/>
                  </a:schemeClr>
                </a:solidFill>
                <a:latin typeface="Consolas" panose="020B0609020204030204" pitchFamily="49" charset="0"/>
                <a:cs typeface="Consolas" panose="020B0609020204030204" pitchFamily="49" charset="0"/>
              </a:rPr>
              <a:t>null</a:t>
            </a:r>
            <a:r>
              <a:rPr lang="en-US" sz="3200" dirty="0" smtClean="0">
                <a:solidFill>
                  <a:srgbClr val="EBFFD2"/>
                </a:solidFill>
              </a:rPr>
              <a:t> are evaluated as </a:t>
            </a:r>
            <a:r>
              <a:rPr lang="en-US" sz="3200" b="1" dirty="0" smtClean="0">
                <a:solidFill>
                  <a:schemeClr val="tx2">
                    <a:lumMod val="75000"/>
                  </a:schemeClr>
                </a:solidFill>
                <a:latin typeface="Consolas" panose="020B0609020204030204" pitchFamily="49" charset="0"/>
                <a:cs typeface="Consolas" panose="020B0609020204030204" pitchFamily="49" charset="0"/>
              </a:rPr>
              <a:t>false</a:t>
            </a:r>
            <a:endParaRPr lang="en-US" sz="3200" b="1" dirty="0">
              <a:solidFill>
                <a:schemeClr val="tx2">
                  <a:lumMod val="75000"/>
                </a:schemeClr>
              </a:solidFill>
              <a:latin typeface="Consolas" panose="020B0609020204030204" pitchFamily="49" charset="0"/>
              <a:cs typeface="Consolas" panose="020B0609020204030204" pitchFamily="49" charset="0"/>
            </a:endParaRPr>
          </a:p>
        </p:txBody>
      </p:sp>
      <p:sp>
        <p:nvSpPr>
          <p:cNvPr id="428034" name="Rectangle 2"/>
          <p:cNvSpPr>
            <a:spLocks noGrp="1" noChangeArrowheads="1"/>
          </p:cNvSpPr>
          <p:nvPr>
            <p:ph type="title"/>
          </p:nvPr>
        </p:nvSpPr>
        <p:spPr/>
        <p:txBody>
          <a:bodyPr/>
          <a:lstStyle/>
          <a:p>
            <a:r>
              <a:rPr lang="en-US" dirty="0"/>
              <a:t>How To Use While Loop?</a:t>
            </a:r>
            <a:endParaRPr lang="bg-BG" dirty="0"/>
          </a:p>
        </p:txBody>
      </p:sp>
      <p:sp>
        <p:nvSpPr>
          <p:cNvPr id="428037" name="Rectangle 5"/>
          <p:cNvSpPr>
            <a:spLocks noChangeArrowheads="1"/>
          </p:cNvSpPr>
          <p:nvPr/>
        </p:nvSpPr>
        <p:spPr bwMode="auto">
          <a:xfrm>
            <a:off x="1009388" y="2120205"/>
            <a:ext cx="10076942" cy="151426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while (condition) {</a:t>
            </a:r>
          </a:p>
          <a:p>
            <a:pPr eaLnBrk="0" hangingPunct="0">
              <a:lnSpc>
                <a:spcPct val="110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statements;</a:t>
            </a:r>
          </a:p>
          <a:p>
            <a:pPr eaLnBrk="0" hangingPunct="0">
              <a:lnSpc>
                <a:spcPct val="110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2967535622"/>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lnSpc>
                <a:spcPct val="100000"/>
              </a:lnSpc>
            </a:pPr>
            <a:r>
              <a:rPr lang="en-US" b="1" dirty="0" smtClean="0">
                <a:solidFill>
                  <a:schemeClr val="tx2">
                    <a:lumMod val="75000"/>
                  </a:schemeClr>
                </a:solidFill>
                <a:effectLst>
                  <a:outerShdw blurRad="38100" dist="38100" dir="2700000" algn="tl">
                    <a:srgbClr val="000000">
                      <a:alpha val="43137"/>
                    </a:srgbClr>
                  </a:outerShdw>
                </a:effectLst>
              </a:rPr>
              <a:t>string.split(separator)</a:t>
            </a:r>
          </a:p>
          <a:p>
            <a:pPr lvl="1">
              <a:lnSpc>
                <a:spcPct val="100000"/>
              </a:lnSpc>
            </a:pPr>
            <a:r>
              <a:rPr lang="en-US" dirty="0" smtClean="0">
                <a:effectLst>
                  <a:outerShdw blurRad="38100" dist="38100" dir="2700000" algn="tl">
                    <a:srgbClr val="000000">
                      <a:alpha val="43137"/>
                    </a:srgbClr>
                  </a:outerShdw>
                </a:effectLst>
              </a:rPr>
              <a:t>Splits the string by separator and returns an array of strings</a:t>
            </a:r>
          </a:p>
          <a:p>
            <a:pPr lvl="1">
              <a:lnSpc>
                <a:spcPct val="100000"/>
              </a:lnSpc>
            </a:pPr>
            <a:endParaRPr lang="en-US" dirty="0">
              <a:effectLst>
                <a:outerShdw blurRad="38100" dist="38100" dir="2700000" algn="tl">
                  <a:srgbClr val="000000">
                    <a:alpha val="43137"/>
                  </a:srgbClr>
                </a:outerShdw>
              </a:effectLst>
            </a:endParaRPr>
          </a:p>
          <a:p>
            <a:pPr lvl="1">
              <a:lnSpc>
                <a:spcPct val="100000"/>
              </a:lnSpc>
            </a:pPr>
            <a:endParaRPr lang="en-US" dirty="0" smtClean="0">
              <a:effectLst>
                <a:outerShdw blurRad="38100" dist="38100" dir="2700000" algn="tl">
                  <a:srgbClr val="000000">
                    <a:alpha val="43137"/>
                  </a:srgbClr>
                </a:outerShdw>
              </a:effectLst>
            </a:endParaRPr>
          </a:p>
          <a:p>
            <a:pPr lvl="1">
              <a:lnSpc>
                <a:spcPct val="100000"/>
              </a:lnSpc>
            </a:pPr>
            <a:r>
              <a:rPr lang="en-US" dirty="0" smtClean="0">
                <a:effectLst>
                  <a:outerShdw blurRad="38100" dist="38100" dir="2700000" algn="tl">
                    <a:srgbClr val="000000">
                      <a:alpha val="43137"/>
                    </a:srgbClr>
                  </a:outerShdw>
                </a:effectLst>
              </a:rPr>
              <a:t>Separator can be a regular expression, e.g</a:t>
            </a:r>
            <a:r>
              <a:rPr lang="en-US" dirty="0">
                <a:effectLst>
                  <a:outerShdw blurRad="38100" dist="38100" dir="2700000" algn="tl">
                    <a:srgbClr val="000000">
                      <a:alpha val="43137"/>
                    </a:srgbClr>
                  </a:outerShdw>
                </a:effectLst>
              </a:rPr>
              <a:t>. </a:t>
            </a:r>
            <a:r>
              <a:rPr lang="en-US"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s.split(/[\s,]+/)</a:t>
            </a:r>
          </a:p>
        </p:txBody>
      </p:sp>
      <p:sp>
        <p:nvSpPr>
          <p:cNvPr id="4" name="Title 3"/>
          <p:cNvSpPr>
            <a:spLocks noGrp="1"/>
          </p:cNvSpPr>
          <p:nvPr>
            <p:ph type="title"/>
          </p:nvPr>
        </p:nvSpPr>
        <p:spPr/>
        <p:txBody>
          <a:bodyPr/>
          <a:lstStyle/>
          <a:p>
            <a:r>
              <a:rPr lang="en-US" dirty="0" smtClean="0"/>
              <a:t>String Methods (5)</a:t>
            </a:r>
            <a:endParaRPr lang="en-US"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50</a:t>
            </a:fld>
            <a:endParaRPr lang="en-US" dirty="0"/>
          </a:p>
        </p:txBody>
      </p:sp>
      <p:sp>
        <p:nvSpPr>
          <p:cNvPr id="6" name="Text Placeholder 5"/>
          <p:cNvSpPr txBox="1">
            <a:spLocks/>
          </p:cNvSpPr>
          <p:nvPr/>
        </p:nvSpPr>
        <p:spPr>
          <a:xfrm>
            <a:off x="760412" y="4575049"/>
            <a:ext cx="10668000" cy="100294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44000" tIns="108000" rIns="144000" bIns="108000">
            <a:spAutoFit/>
          </a:bodyPr>
          <a:lstStyle>
            <a:defPPr>
              <a:defRPr lang="en-US"/>
            </a:defPPr>
            <a:lvl1pPr>
              <a:buClr>
                <a:srgbClr val="F2B254"/>
              </a:buClr>
              <a:buSzPct val="100000"/>
              <a:defRPr sz="2100" b="1">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stStyle>
          <a:p>
            <a:r>
              <a:rPr lang="en-US" sz="2500" noProof="1" smtClean="0"/>
              <a:t>var tokens = </a:t>
            </a:r>
            <a:r>
              <a:rPr lang="en-US" sz="2400" dirty="0"/>
              <a:t>'</a:t>
            </a:r>
            <a:r>
              <a:rPr lang="en-US" sz="2500" noProof="1" smtClean="0"/>
              <a:t>C</a:t>
            </a:r>
            <a:r>
              <a:rPr lang="en-US" sz="2500" noProof="1"/>
              <a:t>#, Java, PHP</a:t>
            </a:r>
            <a:r>
              <a:rPr lang="en-US" sz="2500" noProof="1" smtClean="0"/>
              <a:t>;\n JS</a:t>
            </a:r>
            <a:r>
              <a:rPr lang="en-US" sz="2400" dirty="0"/>
              <a:t>'</a:t>
            </a:r>
            <a:r>
              <a:rPr lang="en-US" sz="2500" noProof="1" smtClean="0"/>
              <a:t>.split</a:t>
            </a:r>
            <a:r>
              <a:rPr lang="en-US" sz="2500" noProof="1"/>
              <a:t>(/[\s</a:t>
            </a:r>
            <a:r>
              <a:rPr lang="en-US" sz="2500" noProof="1" smtClean="0"/>
              <a:t>,;]+/);</a:t>
            </a:r>
            <a:endParaRPr lang="en-US" sz="2500" noProof="1"/>
          </a:p>
          <a:p>
            <a:r>
              <a:rPr lang="en-US" sz="2500" noProof="1" smtClean="0"/>
              <a:t>// tokens = [</a:t>
            </a:r>
            <a:r>
              <a:rPr lang="en-US" sz="2400" dirty="0"/>
              <a:t>'</a:t>
            </a:r>
            <a:r>
              <a:rPr lang="en-US" sz="2500" noProof="1" smtClean="0"/>
              <a:t>C#</a:t>
            </a:r>
            <a:r>
              <a:rPr lang="en-US" sz="2400" dirty="0"/>
              <a:t>'</a:t>
            </a:r>
            <a:r>
              <a:rPr lang="en-US" sz="2500" noProof="1" smtClean="0"/>
              <a:t>, </a:t>
            </a:r>
            <a:r>
              <a:rPr lang="en-US" sz="2400" dirty="0" smtClean="0"/>
              <a:t>'</a:t>
            </a:r>
            <a:r>
              <a:rPr lang="en-US" sz="2500" noProof="1" smtClean="0"/>
              <a:t>Java</a:t>
            </a:r>
            <a:r>
              <a:rPr lang="en-US" sz="2400" dirty="0"/>
              <a:t>'</a:t>
            </a:r>
            <a:r>
              <a:rPr lang="en-US" sz="2500" noProof="1" smtClean="0"/>
              <a:t>, </a:t>
            </a:r>
            <a:r>
              <a:rPr lang="en-US" sz="2400" dirty="0" smtClean="0"/>
              <a:t>'</a:t>
            </a:r>
            <a:r>
              <a:rPr lang="en-US" sz="2500" noProof="1" smtClean="0"/>
              <a:t>PHP</a:t>
            </a:r>
            <a:r>
              <a:rPr lang="en-US" sz="2400" dirty="0"/>
              <a:t>'</a:t>
            </a:r>
            <a:r>
              <a:rPr lang="en-US" sz="2500" noProof="1" smtClean="0"/>
              <a:t>, </a:t>
            </a:r>
            <a:r>
              <a:rPr lang="en-US" sz="2400" dirty="0" smtClean="0"/>
              <a:t>'</a:t>
            </a:r>
            <a:r>
              <a:rPr lang="en-US" sz="2500" noProof="1" smtClean="0"/>
              <a:t>JS</a:t>
            </a:r>
            <a:r>
              <a:rPr lang="en-US" sz="2400" dirty="0"/>
              <a:t>'</a:t>
            </a:r>
            <a:r>
              <a:rPr lang="en-US" sz="2500" noProof="1" smtClean="0"/>
              <a:t>]</a:t>
            </a:r>
            <a:endParaRPr lang="en-US" sz="2500" noProof="1"/>
          </a:p>
        </p:txBody>
      </p:sp>
      <p:sp>
        <p:nvSpPr>
          <p:cNvPr id="7" name="Text Placeholder 5"/>
          <p:cNvSpPr txBox="1">
            <a:spLocks/>
          </p:cNvSpPr>
          <p:nvPr/>
        </p:nvSpPr>
        <p:spPr>
          <a:xfrm>
            <a:off x="760412" y="2593849"/>
            <a:ext cx="10668000" cy="100294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44000" tIns="108000" rIns="144000" bIns="108000">
            <a:spAutoFit/>
          </a:bodyPr>
          <a:lstStyle>
            <a:defPPr>
              <a:defRPr lang="en-US"/>
            </a:defPPr>
            <a:lvl1pPr>
              <a:buClr>
                <a:srgbClr val="F2B254"/>
              </a:buClr>
              <a:buSzPct val="100000"/>
              <a:defRPr sz="2100" b="1">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stStyle>
          <a:p>
            <a:r>
              <a:rPr lang="en-US" sz="2500" noProof="1" smtClean="0"/>
              <a:t>var tokens = </a:t>
            </a:r>
            <a:r>
              <a:rPr lang="en-US" sz="2400" dirty="0"/>
              <a:t>'</a:t>
            </a:r>
            <a:r>
              <a:rPr lang="en-US" sz="2500" noProof="1" smtClean="0"/>
              <a:t>C</a:t>
            </a:r>
            <a:r>
              <a:rPr lang="en-US" sz="2500" noProof="1"/>
              <a:t>#, </a:t>
            </a:r>
            <a:r>
              <a:rPr lang="en-US" sz="2500" noProof="1" smtClean="0"/>
              <a:t>Java, PHP</a:t>
            </a:r>
            <a:r>
              <a:rPr lang="bg-BG" sz="2500" noProof="1" smtClean="0"/>
              <a:t> ,</a:t>
            </a:r>
            <a:r>
              <a:rPr lang="en-US" sz="2500" noProof="1" smtClean="0"/>
              <a:t>HTML</a:t>
            </a:r>
            <a:r>
              <a:rPr lang="en-US" sz="2400" dirty="0"/>
              <a:t>'</a:t>
            </a:r>
            <a:r>
              <a:rPr lang="en-US" sz="2500" noProof="1" smtClean="0"/>
              <a:t>.split(</a:t>
            </a:r>
            <a:r>
              <a:rPr lang="en-US" sz="2400" dirty="0"/>
              <a:t>'</a:t>
            </a:r>
            <a:r>
              <a:rPr lang="bg-BG" sz="2500" noProof="1" smtClean="0"/>
              <a:t>,</a:t>
            </a:r>
            <a:r>
              <a:rPr lang="en-US" sz="2400" dirty="0" smtClean="0"/>
              <a:t>'</a:t>
            </a:r>
            <a:r>
              <a:rPr lang="en-US" sz="2500" noProof="1" smtClean="0"/>
              <a:t>);</a:t>
            </a:r>
            <a:endParaRPr lang="en-US" sz="2500" noProof="1"/>
          </a:p>
          <a:p>
            <a:r>
              <a:rPr lang="en-US" sz="2500" noProof="1"/>
              <a:t>// tokens = </a:t>
            </a:r>
            <a:r>
              <a:rPr lang="en-US" sz="2500" noProof="1" smtClean="0"/>
              <a:t>[</a:t>
            </a:r>
            <a:r>
              <a:rPr lang="en-US" sz="2400" dirty="0"/>
              <a:t>'</a:t>
            </a:r>
            <a:r>
              <a:rPr lang="en-US" sz="2500" noProof="1" smtClean="0"/>
              <a:t>C#</a:t>
            </a:r>
            <a:r>
              <a:rPr lang="en-US" sz="2400" dirty="0"/>
              <a:t>'</a:t>
            </a:r>
            <a:r>
              <a:rPr lang="en-US" sz="2500" noProof="1" smtClean="0"/>
              <a:t>, </a:t>
            </a:r>
            <a:r>
              <a:rPr lang="en-US" sz="2400" dirty="0"/>
              <a:t>'</a:t>
            </a:r>
            <a:r>
              <a:rPr lang="en-US" sz="2500" noProof="1" smtClean="0"/>
              <a:t> Java</a:t>
            </a:r>
            <a:r>
              <a:rPr lang="en-US" sz="2400" dirty="0"/>
              <a:t>'</a:t>
            </a:r>
            <a:r>
              <a:rPr lang="en-US" sz="2500" noProof="1" smtClean="0"/>
              <a:t>, </a:t>
            </a:r>
            <a:r>
              <a:rPr lang="en-US" sz="2400" dirty="0"/>
              <a:t>'</a:t>
            </a:r>
            <a:r>
              <a:rPr lang="en-US" sz="2500" noProof="1" smtClean="0"/>
              <a:t> </a:t>
            </a:r>
            <a:r>
              <a:rPr lang="en-US" sz="2500" noProof="1"/>
              <a:t>PHP </a:t>
            </a:r>
            <a:r>
              <a:rPr lang="en-US" sz="2400" dirty="0"/>
              <a:t>'</a:t>
            </a:r>
            <a:r>
              <a:rPr lang="en-US" sz="2500" noProof="1" smtClean="0"/>
              <a:t>, </a:t>
            </a:r>
            <a:r>
              <a:rPr lang="en-US" sz="2400" dirty="0"/>
              <a:t>'</a:t>
            </a:r>
            <a:r>
              <a:rPr lang="en-US" sz="2500" noProof="1" smtClean="0"/>
              <a:t>HTML</a:t>
            </a:r>
            <a:r>
              <a:rPr lang="en-US" sz="2400" dirty="0"/>
              <a:t>'</a:t>
            </a:r>
            <a:r>
              <a:rPr lang="en-US" sz="2500" noProof="1" smtClean="0"/>
              <a:t>]</a:t>
            </a:r>
            <a:endParaRPr lang="en-US" sz="2500" noProof="1"/>
          </a:p>
        </p:txBody>
      </p:sp>
    </p:spTree>
    <p:extLst>
      <p:ext uri="{BB962C8B-B14F-4D97-AF65-F5344CB8AC3E}">
        <p14:creationId xmlns:p14="http://schemas.microsoft.com/office/powerpoint/2010/main" val="3470593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572000"/>
            <a:ext cx="8938472" cy="820600"/>
          </a:xfrm>
        </p:spPr>
        <p:txBody>
          <a:bodyPr/>
          <a:lstStyle/>
          <a:p>
            <a:r>
              <a:rPr lang="en-US" dirty="0" smtClean="0"/>
              <a:t>String Methods</a:t>
            </a:r>
            <a:endParaRPr lang="en-US" dirty="0"/>
          </a:p>
        </p:txBody>
      </p:sp>
      <p:sp>
        <p:nvSpPr>
          <p:cNvPr id="3" name="Subtitle 2"/>
          <p:cNvSpPr>
            <a:spLocks noGrp="1"/>
          </p:cNvSpPr>
          <p:nvPr>
            <p:ph type="body" idx="1"/>
          </p:nvPr>
        </p:nvSpPr>
        <p:spPr>
          <a:xfrm>
            <a:off x="1446212" y="5450168"/>
            <a:ext cx="8938472" cy="688256"/>
          </a:xfrm>
        </p:spPr>
        <p:txBody>
          <a:bodyPr/>
          <a:lstStyle/>
          <a:p>
            <a:r>
              <a:rPr lang="en-US" dirty="0" smtClean="0"/>
              <a:t>Live Demo</a:t>
            </a:r>
            <a:endParaRPr lang="en-US" dirty="0"/>
          </a:p>
        </p:txBody>
      </p:sp>
      <p:pic>
        <p:nvPicPr>
          <p:cNvPr id="4" name="Picture 3"/>
          <p:cNvPicPr>
            <a:picLocks noChangeAspect="1"/>
          </p:cNvPicPr>
          <p:nvPr/>
        </p:nvPicPr>
        <p:blipFill>
          <a:blip r:embed="rId2"/>
          <a:stretch>
            <a:fillRect/>
          </a:stretch>
        </p:blipFill>
        <p:spPr>
          <a:xfrm>
            <a:off x="1278154" y="1524000"/>
            <a:ext cx="9632515" cy="2895598"/>
          </a:xfrm>
          <a:prstGeom prst="rect">
            <a:avLst/>
          </a:prstGeom>
          <a:scene3d>
            <a:camera prst="perspectiveRelaxedModerately"/>
            <a:lightRig rig="threePt" dir="t"/>
          </a:scene3d>
        </p:spPr>
      </p:pic>
    </p:spTree>
    <p:extLst>
      <p:ext uri="{BB962C8B-B14F-4D97-AF65-F5344CB8AC3E}">
        <p14:creationId xmlns:p14="http://schemas.microsoft.com/office/powerpoint/2010/main" val="272042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lnSpc>
                <a:spcPct val="100000"/>
              </a:lnSpc>
            </a:pPr>
            <a:r>
              <a:rPr lang="en-US" dirty="0" smtClean="0"/>
              <a:t>As string is a </a:t>
            </a:r>
            <a:r>
              <a:rPr lang="en-US" dirty="0" smtClean="0">
                <a:solidFill>
                  <a:schemeClr val="tx2">
                    <a:lumMod val="75000"/>
                  </a:schemeClr>
                </a:solidFill>
              </a:rPr>
              <a:t>primitive type</a:t>
            </a:r>
            <a:r>
              <a:rPr lang="en-US" dirty="0" smtClean="0"/>
              <a:t>, it has a object </a:t>
            </a:r>
            <a:r>
              <a:rPr lang="en-US" dirty="0" smtClean="0">
                <a:solidFill>
                  <a:schemeClr val="tx2">
                    <a:lumMod val="75000"/>
                  </a:schemeClr>
                </a:solidFill>
              </a:rPr>
              <a:t>wrapper type</a:t>
            </a:r>
          </a:p>
          <a:p>
            <a:pPr>
              <a:lnSpc>
                <a:spcPct val="100000"/>
              </a:lnSpc>
            </a:pPr>
            <a:r>
              <a:rPr lang="en-US" dirty="0" smtClean="0"/>
              <a:t>Primitive types keep only their value</a:t>
            </a:r>
          </a:p>
          <a:p>
            <a:pPr lvl="1">
              <a:lnSpc>
                <a:spcPct val="100000"/>
              </a:lnSpc>
            </a:pPr>
            <a:r>
              <a:rPr lang="en-US" dirty="0" smtClean="0"/>
              <a:t>When a property / method is called, the JS engine converts the primitive into its corresponding object type and calls the property</a:t>
            </a:r>
          </a:p>
        </p:txBody>
      </p:sp>
      <p:sp>
        <p:nvSpPr>
          <p:cNvPr id="4" name="Title 3"/>
          <p:cNvSpPr>
            <a:spLocks noGrp="1"/>
          </p:cNvSpPr>
          <p:nvPr>
            <p:ph type="title"/>
          </p:nvPr>
        </p:nvSpPr>
        <p:spPr/>
        <p:txBody>
          <a:bodyPr/>
          <a:lstStyle/>
          <a:p>
            <a:r>
              <a:rPr lang="en-US" dirty="0" smtClean="0"/>
              <a:t>String Wrapper</a:t>
            </a:r>
            <a:endParaRPr lang="en-US" dirty="0"/>
          </a:p>
        </p:txBody>
      </p:sp>
      <p:sp>
        <p:nvSpPr>
          <p:cNvPr id="6" name="Text Placeholder 5"/>
          <p:cNvSpPr txBox="1">
            <a:spLocks/>
          </p:cNvSpPr>
          <p:nvPr/>
        </p:nvSpPr>
        <p:spPr>
          <a:xfrm>
            <a:off x="723215" y="3947633"/>
            <a:ext cx="3466197" cy="92599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44000" tIns="108000" rIns="144000" bIns="108000">
            <a:spAutoFit/>
          </a:bodyPr>
          <a:lstStyle>
            <a:defPPr>
              <a:defRPr lang="en-US"/>
            </a:defPPr>
            <a:lvl1pPr>
              <a:buClr>
                <a:srgbClr val="F2B254"/>
              </a:buClr>
              <a:buSzPct val="100000"/>
              <a:defRPr b="1">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stStyle>
          <a:p>
            <a:r>
              <a:rPr lang="en-US" sz="2300" noProof="1"/>
              <a:t>var str = 'sample';</a:t>
            </a:r>
          </a:p>
          <a:p>
            <a:r>
              <a:rPr lang="en-US" sz="2300" noProof="1"/>
              <a:t>str.length;</a:t>
            </a:r>
          </a:p>
        </p:txBody>
      </p:sp>
      <p:sp>
        <p:nvSpPr>
          <p:cNvPr id="7" name="Text Placeholder 5"/>
          <p:cNvSpPr txBox="1">
            <a:spLocks/>
          </p:cNvSpPr>
          <p:nvPr/>
        </p:nvSpPr>
        <p:spPr>
          <a:xfrm>
            <a:off x="6225851" y="3786808"/>
            <a:ext cx="5358003" cy="127993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44000" tIns="108000" rIns="144000" bIns="108000">
            <a:spAutoFit/>
          </a:bodyPr>
          <a:lstStyle>
            <a:defPPr>
              <a:defRPr lang="en-US"/>
            </a:defPPr>
            <a:lvl1pPr>
              <a:buClr>
                <a:srgbClr val="F2B254"/>
              </a:buClr>
              <a:buSzPct val="100000"/>
              <a:defRPr sz="2000" b="1">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stStyle>
          <a:p>
            <a:r>
              <a:rPr lang="en-US" sz="2300" noProof="1"/>
              <a:t>var str = 'sample';</a:t>
            </a:r>
          </a:p>
          <a:p>
            <a:r>
              <a:rPr lang="en-US" sz="2300" noProof="1"/>
              <a:t>var tempStr = new String(str);</a:t>
            </a:r>
          </a:p>
          <a:p>
            <a:r>
              <a:rPr lang="en-US" sz="2300" noProof="1"/>
              <a:t>tempStr.length;</a:t>
            </a:r>
          </a:p>
        </p:txBody>
      </p:sp>
      <p:sp>
        <p:nvSpPr>
          <p:cNvPr id="9" name="Left-Right Arrow 8"/>
          <p:cNvSpPr/>
          <p:nvPr/>
        </p:nvSpPr>
        <p:spPr>
          <a:xfrm>
            <a:off x="4341812" y="4058575"/>
            <a:ext cx="1706303" cy="678859"/>
          </a:xfrm>
          <a:prstGeom prst="leftRightArrow">
            <a:avLst/>
          </a:prstGeom>
          <a:solidFill>
            <a:schemeClr val="accent5">
              <a:lumMod val="40000"/>
              <a:lumOff val="60000"/>
              <a:alpha val="15000"/>
            </a:schemeClr>
          </a:solidFill>
          <a:ln w="12700">
            <a:solidFill>
              <a:schemeClr val="accent5">
                <a:lumMod val="60000"/>
                <a:lumOff val="40000"/>
              </a:schemeClr>
            </a:solidFill>
          </a:ln>
        </p:spPr>
        <p:txBody>
          <a:bodyPr wrap="square" anchor="ctr">
            <a:noAutofit/>
          </a:bodyPr>
          <a:lstStyle/>
          <a:p>
            <a:pPr algn="ctr" fontAlgn="base">
              <a:spcAft>
                <a:spcPct val="0"/>
              </a:spcAft>
              <a:buClr>
                <a:schemeClr val="accent5">
                  <a:lumMod val="40000"/>
                  <a:lumOff val="60000"/>
                </a:schemeClr>
              </a:buClr>
              <a:buSzPct val="70000"/>
              <a:buFont typeface="Wingdings 2" pitchFamily="18" charset="2"/>
              <a:buNone/>
            </a:pPr>
            <a:r>
              <a:rPr lang="en-US" sz="2000" b="1" dirty="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same as</a:t>
            </a:r>
          </a:p>
        </p:txBody>
      </p:sp>
      <p:sp>
        <p:nvSpPr>
          <p:cNvPr id="2" name="Slide Number Placeholder 1"/>
          <p:cNvSpPr>
            <a:spLocks noGrp="1"/>
          </p:cNvSpPr>
          <p:nvPr>
            <p:ph type="sldNum" sz="quarter" idx="4"/>
          </p:nvPr>
        </p:nvSpPr>
        <p:spPr/>
        <p:txBody>
          <a:bodyPr/>
          <a:lstStyle/>
          <a:p>
            <a:fld id="{C014DD1E-5D91-48A3-AD6D-45FBA980D106}" type="slidenum">
              <a:rPr lang="en-US" smtClean="0"/>
              <a:pPr/>
              <a:t>52</a:t>
            </a:fld>
            <a:endParaRPr lang="en-US" dirty="0"/>
          </a:p>
        </p:txBody>
      </p:sp>
      <p:sp>
        <p:nvSpPr>
          <p:cNvPr id="8" name="Text Placeholder 5"/>
          <p:cNvSpPr txBox="1">
            <a:spLocks/>
          </p:cNvSpPr>
          <p:nvPr/>
        </p:nvSpPr>
        <p:spPr>
          <a:xfrm>
            <a:off x="723215" y="5425496"/>
            <a:ext cx="10860639" cy="104756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44000" tIns="108000" rIns="144000" bIns="108000">
            <a:spAutoFit/>
          </a:bodyPr>
          <a:lstStyle>
            <a:defPPr>
              <a:defRPr lang="en-US"/>
            </a:defPPr>
            <a:lvl1pPr>
              <a:buClr>
                <a:srgbClr val="F2B254"/>
              </a:buClr>
              <a:buSzPct val="100000"/>
              <a:defRPr sz="2000" b="1">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stStyle>
          <a:p>
            <a:pPr>
              <a:lnSpc>
                <a:spcPct val="110000"/>
              </a:lnSpc>
            </a:pPr>
            <a:r>
              <a:rPr lang="en-US" sz="2300" noProof="1" smtClean="0"/>
              <a:t>String.prototype.len2 = function() { return this.length * 2; }</a:t>
            </a:r>
          </a:p>
          <a:p>
            <a:pPr>
              <a:lnSpc>
                <a:spcPct val="110000"/>
              </a:lnSpc>
            </a:pPr>
            <a:r>
              <a:rPr lang="en-US" sz="2300" noProof="1" smtClean="0"/>
              <a:t>var lenTwice = </a:t>
            </a:r>
            <a:r>
              <a:rPr lang="en-US" sz="2400" dirty="0" smtClean="0"/>
              <a:t>'</a:t>
            </a:r>
            <a:r>
              <a:rPr lang="en-US" sz="2300" noProof="1" smtClean="0"/>
              <a:t>hello</a:t>
            </a:r>
            <a:r>
              <a:rPr lang="en-US" sz="2400" dirty="0"/>
              <a:t>'</a:t>
            </a:r>
            <a:r>
              <a:rPr lang="en-US" sz="2300" noProof="1" smtClean="0"/>
              <a:t>.len2(); // 10</a:t>
            </a:r>
            <a:endParaRPr lang="en-US" sz="2300" noProof="1"/>
          </a:p>
        </p:txBody>
      </p:sp>
    </p:spTree>
    <p:extLst>
      <p:ext uri="{BB962C8B-B14F-4D97-AF65-F5344CB8AC3E}">
        <p14:creationId xmlns:p14="http://schemas.microsoft.com/office/powerpoint/2010/main" val="1631959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From Object to Primitive Type</a:t>
            </a:r>
            <a:endParaRPr lang="en-US" dirty="0"/>
          </a:p>
        </p:txBody>
      </p:sp>
      <p:sp>
        <p:nvSpPr>
          <p:cNvPr id="5" name="Content Placeholder 4"/>
          <p:cNvSpPr>
            <a:spLocks noGrp="1"/>
          </p:cNvSpPr>
          <p:nvPr>
            <p:ph idx="1"/>
          </p:nvPr>
        </p:nvSpPr>
        <p:spPr>
          <a:xfrm>
            <a:off x="304721" y="983409"/>
            <a:ext cx="11579384" cy="5738070"/>
          </a:xfrm>
        </p:spPr>
        <p:txBody>
          <a:bodyPr/>
          <a:lstStyle/>
          <a:p>
            <a:pPr>
              <a:lnSpc>
                <a:spcPct val="100000"/>
              </a:lnSpc>
            </a:pPr>
            <a:r>
              <a:rPr lang="en-US" dirty="0" smtClean="0"/>
              <a:t>JavaScript have a simple parsing from string to number:</a:t>
            </a:r>
          </a:p>
          <a:p>
            <a:pPr>
              <a:lnSpc>
                <a:spcPct val="100000"/>
              </a:lnSpc>
            </a:pPr>
            <a:endParaRPr lang="en-US" dirty="0"/>
          </a:p>
          <a:p>
            <a:pPr>
              <a:lnSpc>
                <a:spcPct val="100000"/>
              </a:lnSpc>
              <a:spcBef>
                <a:spcPts val="3600"/>
              </a:spcBef>
            </a:pPr>
            <a:r>
              <a:rPr lang="en-US" dirty="0" smtClean="0"/>
              <a:t>Conversion </a:t>
            </a:r>
            <a:r>
              <a:rPr lang="en-US" dirty="0"/>
              <a:t>from primitive to object </a:t>
            </a:r>
            <a:r>
              <a:rPr lang="en-US" dirty="0" smtClean="0"/>
              <a:t>type:</a:t>
            </a:r>
            <a:endParaRPr lang="en-US" dirty="0"/>
          </a:p>
          <a:p>
            <a:pPr lvl="1">
              <a:lnSpc>
                <a:spcPct val="100000"/>
              </a:lnSpc>
            </a:pPr>
            <a:r>
              <a:rPr lang="en-US" b="1" dirty="0" smtClean="0">
                <a:solidFill>
                  <a:schemeClr val="tx2">
                    <a:lumMod val="75000"/>
                  </a:schemeClr>
                </a:solidFill>
                <a:latin typeface="Consolas" panose="020B0609020204030204" pitchFamily="49" charset="0"/>
                <a:cs typeface="Consolas" panose="020B0609020204030204" pitchFamily="49" charset="0"/>
              </a:rPr>
              <a:t>new</a:t>
            </a:r>
            <a:r>
              <a:rPr lang="en-US" b="1" dirty="0" smtClean="0">
                <a:solidFill>
                  <a:schemeClr val="tx2">
                    <a:lumMod val="75000"/>
                  </a:schemeClr>
                </a:solidFill>
                <a:cs typeface="Consolas" panose="020B0609020204030204" pitchFamily="49" charset="0"/>
              </a:rPr>
              <a:t> </a:t>
            </a:r>
            <a:r>
              <a:rPr lang="en-US" b="1" dirty="0" smtClean="0">
                <a:solidFill>
                  <a:schemeClr val="tx2">
                    <a:lumMod val="75000"/>
                  </a:schemeClr>
                </a:solidFill>
                <a:latin typeface="Consolas" panose="020B0609020204030204" pitchFamily="49" charset="0"/>
                <a:cs typeface="Consolas" panose="020B0609020204030204" pitchFamily="49" charset="0"/>
              </a:rPr>
              <a:t>String('…')</a:t>
            </a:r>
            <a:r>
              <a:rPr lang="en-US" dirty="0" smtClean="0"/>
              <a:t> creates a string object</a:t>
            </a:r>
          </a:p>
          <a:p>
            <a:pPr lvl="1">
              <a:lnSpc>
                <a:spcPct val="100000"/>
              </a:lnSpc>
            </a:pPr>
            <a:r>
              <a:rPr lang="en-US" b="1" dirty="0" smtClean="0">
                <a:solidFill>
                  <a:schemeClr val="tx2">
                    <a:lumMod val="75000"/>
                  </a:schemeClr>
                </a:solidFill>
                <a:latin typeface="Consolas" panose="020B0609020204030204" pitchFamily="49" charset="0"/>
                <a:cs typeface="Consolas" panose="020B0609020204030204" pitchFamily="49" charset="0"/>
              </a:rPr>
              <a:t>String(strObject)</a:t>
            </a:r>
            <a:r>
              <a:rPr lang="en-US" b="1" dirty="0" smtClean="0">
                <a:solidFill>
                  <a:schemeClr val="tx2">
                    <a:lumMod val="75000"/>
                  </a:schemeClr>
                </a:solidFill>
                <a:cs typeface="Consolas" panose="020B0609020204030204" pitchFamily="49" charset="0"/>
              </a:rPr>
              <a:t> </a:t>
            </a:r>
            <a:r>
              <a:rPr lang="en-US" dirty="0" smtClean="0"/>
              <a:t>creates a primitive string</a:t>
            </a:r>
            <a:endParaRPr lang="en-US" dirty="0"/>
          </a:p>
        </p:txBody>
      </p:sp>
      <p:sp>
        <p:nvSpPr>
          <p:cNvPr id="6" name="Text Placeholder 5"/>
          <p:cNvSpPr txBox="1">
            <a:spLocks/>
          </p:cNvSpPr>
          <p:nvPr/>
        </p:nvSpPr>
        <p:spPr>
          <a:xfrm>
            <a:off x="833437" y="4759607"/>
            <a:ext cx="10518776" cy="171739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defPPr>
              <a:defRPr lang="en-US"/>
            </a:defPPr>
            <a:lvl1pPr eaLnBrk="0" hangingPunct="0">
              <a:buClr>
                <a:schemeClr val="accent5">
                  <a:lumMod val="40000"/>
                  <a:lumOff val="60000"/>
                </a:schemeClr>
              </a:buClr>
              <a:buSzPct val="70000"/>
              <a:defRPr b="1">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stStyle>
          <a:p>
            <a:pPr>
              <a:lnSpc>
                <a:spcPct val="110000"/>
              </a:lnSpc>
            </a:pPr>
            <a:r>
              <a:rPr lang="en-US" noProof="1" smtClean="0">
                <a:effectLst/>
              </a:rPr>
              <a:t>var base = 'string'; // "string"</a:t>
            </a:r>
          </a:p>
          <a:p>
            <a:pPr>
              <a:lnSpc>
                <a:spcPct val="110000"/>
              </a:lnSpc>
            </a:pPr>
            <a:r>
              <a:rPr lang="en-US" noProof="1" smtClean="0">
                <a:effectLst/>
              </a:rPr>
              <a:t>var strObj = new String(base);</a:t>
            </a:r>
          </a:p>
          <a:p>
            <a:pPr>
              <a:lnSpc>
                <a:spcPct val="110000"/>
              </a:lnSpc>
            </a:pPr>
            <a:r>
              <a:rPr lang="en-US" noProof="1" smtClean="0">
                <a:effectLst/>
              </a:rPr>
              <a:t>// String {0: "s", 1: "t", 2: "r", 3: "i", 4: "n", 5: "g"}</a:t>
            </a:r>
          </a:p>
          <a:p>
            <a:pPr>
              <a:lnSpc>
                <a:spcPct val="110000"/>
              </a:lnSpc>
            </a:pPr>
            <a:r>
              <a:rPr lang="en-US" noProof="1" smtClean="0">
                <a:effectLst/>
              </a:rPr>
              <a:t>var str = String(strObj); // "string"</a:t>
            </a:r>
            <a:endParaRPr lang="en-US" noProof="1">
              <a:effectLst/>
            </a:endParaRPr>
          </a:p>
        </p:txBody>
      </p:sp>
      <p:sp>
        <p:nvSpPr>
          <p:cNvPr id="2" name="Slide Number Placeholder 1"/>
          <p:cNvSpPr>
            <a:spLocks noGrp="1"/>
          </p:cNvSpPr>
          <p:nvPr>
            <p:ph type="sldNum" sz="quarter" idx="4"/>
          </p:nvPr>
        </p:nvSpPr>
        <p:spPr/>
        <p:txBody>
          <a:bodyPr/>
          <a:lstStyle/>
          <a:p>
            <a:fld id="{C014DD1E-5D91-48A3-AD6D-45FBA980D106}" type="slidenum">
              <a:rPr lang="en-US" smtClean="0"/>
              <a:pPr/>
              <a:t>53</a:t>
            </a:fld>
            <a:endParaRPr lang="en-US" dirty="0"/>
          </a:p>
        </p:txBody>
      </p:sp>
      <p:sp>
        <p:nvSpPr>
          <p:cNvPr id="7" name="Text Placeholder 5"/>
          <p:cNvSpPr txBox="1">
            <a:spLocks/>
          </p:cNvSpPr>
          <p:nvPr/>
        </p:nvSpPr>
        <p:spPr>
          <a:xfrm>
            <a:off x="836612" y="1676400"/>
            <a:ext cx="10518776" cy="93871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defPPr>
              <a:defRPr lang="en-US"/>
            </a:defPPr>
            <a:lvl1pPr eaLnBrk="0" hangingPunct="0">
              <a:buClr>
                <a:schemeClr val="accent5">
                  <a:lumMod val="40000"/>
                  <a:lumOff val="60000"/>
                </a:schemeClr>
              </a:buClr>
              <a:buSzPct val="70000"/>
              <a:defRPr b="1">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stStyle>
          <a:p>
            <a:pPr>
              <a:lnSpc>
                <a:spcPct val="110000"/>
              </a:lnSpc>
            </a:pPr>
            <a:r>
              <a:rPr lang="en-US" noProof="1" smtClean="0">
                <a:effectLst/>
              </a:rPr>
              <a:t>var str = </a:t>
            </a:r>
            <a:r>
              <a:rPr lang="en-US" dirty="0" smtClean="0"/>
              <a:t>'</a:t>
            </a:r>
            <a:r>
              <a:rPr lang="en-US" noProof="1" smtClean="0">
                <a:effectLst/>
              </a:rPr>
              <a:t>42</a:t>
            </a:r>
            <a:r>
              <a:rPr lang="en-US" dirty="0"/>
              <a:t>'</a:t>
            </a:r>
            <a:r>
              <a:rPr lang="en-US" noProof="1" smtClean="0">
                <a:effectLst/>
              </a:rPr>
              <a:t>;</a:t>
            </a:r>
          </a:p>
          <a:p>
            <a:pPr>
              <a:lnSpc>
                <a:spcPct val="110000"/>
              </a:lnSpc>
            </a:pPr>
            <a:r>
              <a:rPr lang="en-US" noProof="1" smtClean="0">
                <a:effectLst/>
              </a:rPr>
              <a:t>var num = Number(str); // 42</a:t>
            </a:r>
            <a:endParaRPr lang="en-US" noProof="1">
              <a:effectLst/>
            </a:endParaRPr>
          </a:p>
        </p:txBody>
      </p:sp>
    </p:spTree>
    <p:extLst>
      <p:ext uri="{BB962C8B-B14F-4D97-AF65-F5344CB8AC3E}">
        <p14:creationId xmlns:p14="http://schemas.microsoft.com/office/powerpoint/2010/main" val="3574417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2589" y="1772687"/>
            <a:ext cx="10563648" cy="820600"/>
          </a:xfrm>
        </p:spPr>
        <p:txBody>
          <a:bodyPr/>
          <a:lstStyle/>
          <a:p>
            <a:r>
              <a:rPr lang="en-US" dirty="0"/>
              <a:t>String Concatenation</a:t>
            </a:r>
          </a:p>
        </p:txBody>
      </p:sp>
      <p:sp>
        <p:nvSpPr>
          <p:cNvPr id="3" name="Subtitle 2"/>
          <p:cNvSpPr>
            <a:spLocks noGrp="1"/>
          </p:cNvSpPr>
          <p:nvPr>
            <p:ph type="subTitle" idx="1"/>
          </p:nvPr>
        </p:nvSpPr>
        <p:spPr>
          <a:xfrm>
            <a:off x="812589" y="2633766"/>
            <a:ext cx="10563648" cy="719034"/>
          </a:xfrm>
        </p:spPr>
        <p:txBody>
          <a:bodyPr/>
          <a:lstStyle/>
          <a:p>
            <a:r>
              <a:rPr lang="en-US" dirty="0" smtClean="0"/>
              <a:t>Live Demo</a:t>
            </a:r>
            <a:endParaRPr lang="en-US" dirty="0"/>
          </a:p>
        </p:txBody>
      </p:sp>
      <p:pic>
        <p:nvPicPr>
          <p:cNvPr id="5" name="Picture 4"/>
          <p:cNvPicPr>
            <a:picLocks noChangeAspect="1"/>
          </p:cNvPicPr>
          <p:nvPr/>
        </p:nvPicPr>
        <p:blipFill>
          <a:blip r:embed="rId2"/>
          <a:stretch>
            <a:fillRect/>
          </a:stretch>
        </p:blipFill>
        <p:spPr>
          <a:xfrm>
            <a:off x="1278155" y="3505202"/>
            <a:ext cx="9632515" cy="2895598"/>
          </a:xfrm>
          <a:prstGeom prst="rect">
            <a:avLst/>
          </a:prstGeom>
          <a:scene3d>
            <a:camera prst="perspectiveRelaxedModerately"/>
            <a:lightRig rig="threePt" dir="t"/>
          </a:scene3d>
        </p:spPr>
      </p:pic>
    </p:spTree>
    <p:extLst>
      <p:ext uri="{BB962C8B-B14F-4D97-AF65-F5344CB8AC3E}">
        <p14:creationId xmlns:p14="http://schemas.microsoft.com/office/powerpoint/2010/main" val="112369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0412" y="5562600"/>
            <a:ext cx="10563648" cy="820600"/>
          </a:xfrm>
        </p:spPr>
        <p:txBody>
          <a:bodyPr/>
          <a:lstStyle/>
          <a:p>
            <a:r>
              <a:rPr lang="en-US" dirty="0" smtClean="0"/>
              <a:t>HTML Escaping</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736" y="1371600"/>
            <a:ext cx="9271000" cy="3810000"/>
          </a:xfrm>
          <a:prstGeom prst="rect">
            <a:avLst/>
          </a:prstGeom>
        </p:spPr>
      </p:pic>
    </p:spTree>
    <p:extLst>
      <p:ext uri="{BB962C8B-B14F-4D97-AF65-F5344CB8AC3E}">
        <p14:creationId xmlns:p14="http://schemas.microsoft.com/office/powerpoint/2010/main" val="2527262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String Escaping</a:t>
            </a:r>
            <a:endParaRPr lang="en-US" dirty="0"/>
          </a:p>
        </p:txBody>
      </p:sp>
      <p:sp>
        <p:nvSpPr>
          <p:cNvPr id="7" name="Content Placeholder 6"/>
          <p:cNvSpPr>
            <a:spLocks noGrp="1"/>
          </p:cNvSpPr>
          <p:nvPr>
            <p:ph idx="1"/>
          </p:nvPr>
        </p:nvSpPr>
        <p:spPr>
          <a:xfrm>
            <a:off x="304721" y="1196199"/>
            <a:ext cx="11579384" cy="3528201"/>
          </a:xfrm>
        </p:spPr>
        <p:txBody>
          <a:bodyPr/>
          <a:lstStyle/>
          <a:p>
            <a:r>
              <a:rPr lang="en-US" dirty="0" smtClean="0"/>
              <a:t>What is escaping?</a:t>
            </a:r>
          </a:p>
          <a:p>
            <a:pPr lvl="1"/>
            <a:r>
              <a:rPr lang="en-US" dirty="0" smtClean="0"/>
              <a:t>Replacing reserved characters with their escape sequence</a:t>
            </a:r>
          </a:p>
          <a:p>
            <a:pPr lvl="1"/>
            <a:r>
              <a:rPr lang="en-US" dirty="0" smtClean="0"/>
              <a:t>Prevents JavaScript injection</a:t>
            </a:r>
            <a:endParaRPr lang="en-US" dirty="0"/>
          </a:p>
          <a:p>
            <a:r>
              <a:rPr lang="en-US" dirty="0" smtClean="0"/>
              <a:t>When using JavaScript client-side reserved characters are '</a:t>
            </a:r>
            <a:r>
              <a:rPr lang="en-US" b="1" dirty="0" smtClean="0">
                <a:solidFill>
                  <a:schemeClr val="tx2">
                    <a:lumMod val="75000"/>
                  </a:schemeClr>
                </a:solidFill>
                <a:latin typeface="Consolas" panose="020B0609020204030204" pitchFamily="49" charset="0"/>
                <a:cs typeface="Consolas" panose="020B0609020204030204" pitchFamily="49" charset="0"/>
              </a:rPr>
              <a:t>&lt;</a:t>
            </a:r>
            <a:r>
              <a:rPr lang="en-US" dirty="0" smtClean="0"/>
              <a:t>', '</a:t>
            </a:r>
            <a:r>
              <a:rPr lang="en-US" b="1" dirty="0" smtClean="0">
                <a:solidFill>
                  <a:schemeClr val="tx2">
                    <a:lumMod val="75000"/>
                  </a:schemeClr>
                </a:solidFill>
                <a:latin typeface="Consolas" panose="020B0609020204030204" pitchFamily="49" charset="0"/>
                <a:cs typeface="Consolas" panose="020B0609020204030204" pitchFamily="49" charset="0"/>
              </a:rPr>
              <a:t>&gt;</a:t>
            </a:r>
            <a:r>
              <a:rPr lang="en-US" dirty="0" smtClean="0"/>
              <a:t>', '</a:t>
            </a:r>
            <a:r>
              <a:rPr lang="en-US" b="1" dirty="0" smtClean="0">
                <a:solidFill>
                  <a:schemeClr val="tx2">
                    <a:lumMod val="75000"/>
                  </a:schemeClr>
                </a:solidFill>
                <a:latin typeface="Consolas" panose="020B0609020204030204" pitchFamily="49" charset="0"/>
                <a:cs typeface="Consolas" panose="020B0609020204030204" pitchFamily="49" charset="0"/>
              </a:rPr>
              <a:t>&amp;</a:t>
            </a:r>
            <a:r>
              <a:rPr lang="en-US" dirty="0" smtClean="0"/>
              <a:t>', "</a:t>
            </a:r>
            <a:r>
              <a:rPr lang="en-US" b="1" dirty="0" smtClean="0">
                <a:solidFill>
                  <a:schemeClr val="tx2">
                    <a:lumMod val="75000"/>
                  </a:schemeClr>
                </a:solidFill>
                <a:latin typeface="Consolas" panose="020B0609020204030204" pitchFamily="49" charset="0"/>
                <a:cs typeface="Consolas" panose="020B0609020204030204" pitchFamily="49" charset="0"/>
              </a:rPr>
              <a:t>'</a:t>
            </a:r>
            <a:r>
              <a:rPr lang="en-US" dirty="0" smtClean="0"/>
              <a:t>" and '</a:t>
            </a:r>
            <a:r>
              <a:rPr lang="en-US" b="1" dirty="0" smtClean="0">
                <a:solidFill>
                  <a:schemeClr val="tx2">
                    <a:lumMod val="75000"/>
                  </a:schemeClr>
                </a:solidFill>
                <a:latin typeface="Consolas" panose="020B0609020204030204" pitchFamily="49" charset="0"/>
                <a:cs typeface="Consolas" panose="020B0609020204030204" pitchFamily="49" charset="0"/>
              </a:rPr>
              <a:t>"</a:t>
            </a:r>
            <a:r>
              <a:rPr lang="en-US" dirty="0"/>
              <a:t>'</a:t>
            </a:r>
            <a:endParaRPr lang="en-US" dirty="0" smtClean="0"/>
          </a:p>
        </p:txBody>
      </p:sp>
      <p:sp>
        <p:nvSpPr>
          <p:cNvPr id="8" name="Text Placeholder 5"/>
          <p:cNvSpPr txBox="1">
            <a:spLocks/>
          </p:cNvSpPr>
          <p:nvPr/>
        </p:nvSpPr>
        <p:spPr>
          <a:xfrm>
            <a:off x="711014" y="4584918"/>
            <a:ext cx="10766795"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800" dirty="0" smtClean="0">
                <a:solidFill>
                  <a:srgbClr val="FBEEDC"/>
                </a:solidFill>
              </a:rPr>
              <a:t>document.body.append(</a:t>
            </a:r>
          </a:p>
          <a:p>
            <a:r>
              <a:rPr lang="en-US" sz="2800" dirty="0">
                <a:solidFill>
                  <a:srgbClr val="FBEEDC"/>
                </a:solidFill>
              </a:rPr>
              <a:t>'</a:t>
            </a:r>
            <a:r>
              <a:rPr lang="en-US" sz="2800" dirty="0" smtClean="0">
                <a:solidFill>
                  <a:srgbClr val="FBEEDC"/>
                </a:solidFill>
              </a:rPr>
              <a:t>&lt;script&gt;' +</a:t>
            </a:r>
          </a:p>
          <a:p>
            <a:r>
              <a:rPr lang="en-US" sz="2800" dirty="0" smtClean="0">
                <a:solidFill>
                  <a:srgbClr val="FBEEDC"/>
                </a:solidFill>
              </a:rPr>
              <a:t>  </a:t>
            </a:r>
            <a:r>
              <a:rPr lang="en-US" sz="2800" dirty="0" smtClean="0">
                <a:solidFill>
                  <a:srgbClr val="FBEEDC"/>
                </a:solidFill>
              </a:rPr>
              <a:t>"</a:t>
            </a:r>
            <a:r>
              <a:rPr lang="en-US" sz="2800" dirty="0" err="1" smtClean="0">
                <a:solidFill>
                  <a:srgbClr val="FBEEDC"/>
                </a:solidFill>
              </a:rPr>
              <a:t>document.location</a:t>
            </a:r>
            <a:r>
              <a:rPr lang="en-US" sz="2800" dirty="0" smtClean="0">
                <a:solidFill>
                  <a:srgbClr val="FBEEDC"/>
                </a:solidFill>
              </a:rPr>
              <a:t> </a:t>
            </a:r>
            <a:r>
              <a:rPr lang="en-US" sz="2800" dirty="0" smtClean="0">
                <a:solidFill>
                  <a:srgbClr val="FBEEDC"/>
                </a:solidFill>
              </a:rPr>
              <a:t>= 'http://</a:t>
            </a:r>
            <a:r>
              <a:rPr lang="en-US" sz="2800" dirty="0" smtClean="0">
                <a:solidFill>
                  <a:srgbClr val="FBEEDC"/>
                </a:solidFill>
              </a:rPr>
              <a:t>bad_place.com'" </a:t>
            </a:r>
            <a:r>
              <a:rPr lang="en-US" sz="2800" dirty="0" smtClean="0">
                <a:solidFill>
                  <a:srgbClr val="FBEEDC"/>
                </a:solidFill>
              </a:rPr>
              <a:t>+</a:t>
            </a:r>
          </a:p>
          <a:p>
            <a:r>
              <a:rPr lang="en-US" sz="2800" dirty="0">
                <a:solidFill>
                  <a:srgbClr val="FBEEDC"/>
                </a:solidFill>
              </a:rPr>
              <a:t>'</a:t>
            </a:r>
            <a:r>
              <a:rPr lang="en-US" sz="2800" dirty="0" smtClean="0">
                <a:solidFill>
                  <a:srgbClr val="FBEEDC"/>
                </a:solidFill>
              </a:rPr>
              <a:t>&lt;/script&gt;');</a:t>
            </a:r>
          </a:p>
        </p:txBody>
      </p:sp>
    </p:spTree>
    <p:extLst>
      <p:ext uri="{BB962C8B-B14F-4D97-AF65-F5344CB8AC3E}">
        <p14:creationId xmlns:p14="http://schemas.microsoft.com/office/powerpoint/2010/main" val="1610738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 Escaping (2)</a:t>
            </a:r>
            <a:endParaRPr lang="en-US" dirty="0"/>
          </a:p>
        </p:txBody>
      </p:sp>
      <p:sp>
        <p:nvSpPr>
          <p:cNvPr id="3" name="Content Placeholder 2"/>
          <p:cNvSpPr>
            <a:spLocks noGrp="1"/>
          </p:cNvSpPr>
          <p:nvPr>
            <p:ph idx="1"/>
          </p:nvPr>
        </p:nvSpPr>
        <p:spPr/>
        <p:txBody>
          <a:bodyPr/>
          <a:lstStyle/>
          <a:p>
            <a:r>
              <a:rPr lang="en-US" dirty="0" smtClean="0"/>
              <a:t>Escaping is done by just replacing the reserved characters with their escape sequence</a:t>
            </a:r>
          </a:p>
          <a:p>
            <a:pPr lvl="1"/>
            <a:r>
              <a:rPr lang="en-US" dirty="0" smtClean="0"/>
              <a:t>Can be attached to the string prototype</a:t>
            </a:r>
          </a:p>
          <a:p>
            <a:pPr lvl="1"/>
            <a:endParaRPr lang="en-US" dirty="0"/>
          </a:p>
        </p:txBody>
      </p:sp>
      <p:sp>
        <p:nvSpPr>
          <p:cNvPr id="4" name="Text Placeholder 5"/>
          <p:cNvSpPr txBox="1">
            <a:spLocks/>
          </p:cNvSpPr>
          <p:nvPr/>
        </p:nvSpPr>
        <p:spPr>
          <a:xfrm>
            <a:off x="711014" y="3200400"/>
            <a:ext cx="10766795" cy="304698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400" dirty="0" smtClean="0">
                <a:solidFill>
                  <a:srgbClr val="FBEEDC"/>
                </a:solidFill>
              </a:rPr>
              <a:t>String.prototype.htmlEscape = function() {</a:t>
            </a:r>
            <a:endParaRPr lang="en-US" sz="2400" dirty="0">
              <a:solidFill>
                <a:srgbClr val="FBEEDC"/>
              </a:solidFill>
            </a:endParaRPr>
          </a:p>
          <a:p>
            <a:r>
              <a:rPr lang="en-US" sz="2400" dirty="0">
                <a:solidFill>
                  <a:srgbClr val="FBEEDC"/>
                </a:solidFill>
              </a:rPr>
              <a:t>  var escapedStr = </a:t>
            </a:r>
            <a:r>
              <a:rPr lang="en-US" sz="2400" dirty="0" smtClean="0">
                <a:solidFill>
                  <a:srgbClr val="FBEEDC"/>
                </a:solidFill>
              </a:rPr>
              <a:t>String(this).replace</a:t>
            </a:r>
            <a:r>
              <a:rPr lang="en-US" sz="2400" dirty="0">
                <a:solidFill>
                  <a:srgbClr val="FBEEDC"/>
                </a:solidFill>
              </a:rPr>
              <a:t>(/&amp;/g, '&amp;amp;');</a:t>
            </a:r>
          </a:p>
          <a:p>
            <a:r>
              <a:rPr lang="en-US" sz="2400" dirty="0">
                <a:solidFill>
                  <a:srgbClr val="FBEEDC"/>
                </a:solidFill>
              </a:rPr>
              <a:t>  escapedStr = escapedStr.replace(/&lt;/g, '&amp;lt;');</a:t>
            </a:r>
          </a:p>
          <a:p>
            <a:r>
              <a:rPr lang="en-US" sz="2400" dirty="0">
                <a:solidFill>
                  <a:srgbClr val="FBEEDC"/>
                </a:solidFill>
              </a:rPr>
              <a:t>  escapedStr = escapedStr.replace(/&gt;/g, '&amp;gt;');</a:t>
            </a:r>
          </a:p>
          <a:p>
            <a:r>
              <a:rPr lang="en-US" sz="2400" dirty="0">
                <a:solidFill>
                  <a:srgbClr val="FBEEDC"/>
                </a:solidFill>
              </a:rPr>
              <a:t>  escapedStr = escapedStr.replace(/"/g, '&amp;quot;');</a:t>
            </a:r>
          </a:p>
          <a:p>
            <a:r>
              <a:rPr lang="en-US" sz="2400" dirty="0">
                <a:solidFill>
                  <a:srgbClr val="FBEEDC"/>
                </a:solidFill>
              </a:rPr>
              <a:t>  escapedStr = escapedStr.replace(/'/g, </a:t>
            </a:r>
            <a:r>
              <a:rPr lang="en-US" sz="2400" dirty="0" smtClean="0">
                <a:solidFill>
                  <a:srgbClr val="FBEEDC"/>
                </a:solidFill>
              </a:rPr>
              <a:t>'&amp;#39</a:t>
            </a:r>
            <a:r>
              <a:rPr lang="en-US" sz="2400" dirty="0">
                <a:solidFill>
                  <a:srgbClr val="FBEEDC"/>
                </a:solidFill>
              </a:rPr>
              <a:t>'</a:t>
            </a:r>
            <a:r>
              <a:rPr lang="en-US" sz="2400" dirty="0" smtClean="0">
                <a:solidFill>
                  <a:srgbClr val="FBEEDC"/>
                </a:solidFill>
              </a:rPr>
              <a:t>);</a:t>
            </a:r>
            <a:endParaRPr lang="en-US" sz="2400" dirty="0">
              <a:solidFill>
                <a:srgbClr val="FBEEDC"/>
              </a:solidFill>
            </a:endParaRPr>
          </a:p>
          <a:p>
            <a:r>
              <a:rPr lang="en-US" sz="2400" dirty="0">
                <a:solidFill>
                  <a:srgbClr val="FBEEDC"/>
                </a:solidFill>
              </a:rPr>
              <a:t>  return escapedStr;</a:t>
            </a:r>
          </a:p>
          <a:p>
            <a:r>
              <a:rPr lang="bg-BG" sz="2400" dirty="0">
                <a:solidFill>
                  <a:srgbClr val="FBEEDC"/>
                </a:solidFill>
              </a:rPr>
              <a:t>}</a:t>
            </a:r>
            <a:endParaRPr lang="en-US" sz="2400" dirty="0" smtClean="0">
              <a:solidFill>
                <a:srgbClr val="FBEEDC"/>
              </a:solidFill>
            </a:endParaRPr>
          </a:p>
        </p:txBody>
      </p:sp>
    </p:spTree>
    <p:extLst>
      <p:ext uri="{BB962C8B-B14F-4D97-AF65-F5344CB8AC3E}">
        <p14:creationId xmlns:p14="http://schemas.microsoft.com/office/powerpoint/2010/main" val="3202068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HTML Escaping</a:t>
            </a:r>
            <a:endParaRPr lang="en-US" dirty="0"/>
          </a:p>
        </p:txBody>
      </p:sp>
      <p:sp>
        <p:nvSpPr>
          <p:cNvPr id="3" name="Subtitle 2"/>
          <p:cNvSpPr>
            <a:spLocks noGrp="1"/>
          </p:cNvSpPr>
          <p:nvPr>
            <p:ph type="subTitle" idx="1"/>
          </p:nvPr>
        </p:nvSpPr>
        <p:spPr>
          <a:xfrm>
            <a:off x="1446212" y="5754968"/>
            <a:ext cx="8938472" cy="719034"/>
          </a:xfrm>
        </p:spPr>
        <p:txBody>
          <a:bodyPr/>
          <a:lstStyle/>
          <a:p>
            <a:r>
              <a:rPr lang="en-US" dirty="0" smtClean="0"/>
              <a:t>Live Demo</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1212" y="762000"/>
            <a:ext cx="4876800" cy="3676650"/>
          </a:xfrm>
          <a:prstGeom prst="rect">
            <a:avLst/>
          </a:prstGeom>
        </p:spPr>
      </p:pic>
    </p:spTree>
    <p:extLst>
      <p:ext uri="{BB962C8B-B14F-4D97-AF65-F5344CB8AC3E}">
        <p14:creationId xmlns:p14="http://schemas.microsoft.com/office/powerpoint/2010/main" val="3674197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772730"/>
            <a:ext cx="8938472" cy="820600"/>
          </a:xfrm>
        </p:spPr>
        <p:txBody>
          <a:bodyPr/>
          <a:lstStyle/>
          <a:p>
            <a:r>
              <a:rPr lang="en-US" dirty="0"/>
              <a:t>Object Types </a:t>
            </a:r>
            <a:r>
              <a:rPr lang="en-US" dirty="0" smtClean="0"/>
              <a:t>and </a:t>
            </a:r>
            <a:r>
              <a:rPr lang="en-US" dirty="0"/>
              <a:t>Objects</a:t>
            </a:r>
            <a:endParaRPr lang="bg-BG" dirty="0"/>
          </a:p>
        </p:txBody>
      </p:sp>
      <p:sp>
        <p:nvSpPr>
          <p:cNvPr id="3" name="Text Placeholder 2"/>
          <p:cNvSpPr>
            <a:spLocks noGrp="1"/>
          </p:cNvSpPr>
          <p:nvPr>
            <p:ph type="body" idx="1"/>
          </p:nvPr>
        </p:nvSpPr>
        <p:spPr>
          <a:xfrm>
            <a:off x="631084" y="5650898"/>
            <a:ext cx="10568728" cy="688256"/>
          </a:xfrm>
        </p:spPr>
        <p:txBody>
          <a:bodyPr/>
          <a:lstStyle/>
          <a:p>
            <a:r>
              <a:rPr lang="en-US" dirty="0"/>
              <a:t>Modeling Real-world Entities with </a:t>
            </a:r>
            <a:r>
              <a:rPr lang="en-US" dirty="0" smtClean="0"/>
              <a:t>Objects</a:t>
            </a:r>
            <a:endParaRPr lang="bg-BG" dirty="0"/>
          </a:p>
        </p:txBody>
      </p:sp>
      <p:pic>
        <p:nvPicPr>
          <p:cNvPr id="6" name="Picture 5"/>
          <p:cNvPicPr>
            <a:picLocks noChangeAspect="1"/>
          </p:cNvPicPr>
          <p:nvPr/>
        </p:nvPicPr>
        <p:blipFill>
          <a:blip r:embed="rId2"/>
          <a:stretch>
            <a:fillRect/>
          </a:stretch>
        </p:blipFill>
        <p:spPr>
          <a:xfrm>
            <a:off x="3821290" y="914400"/>
            <a:ext cx="4188315" cy="3615241"/>
          </a:xfrm>
          <a:prstGeom prst="rect">
            <a:avLst/>
          </a:prstGeom>
        </p:spPr>
      </p:pic>
    </p:spTree>
    <p:extLst>
      <p:ext uri="{BB962C8B-B14F-4D97-AF65-F5344CB8AC3E}">
        <p14:creationId xmlns:p14="http://schemas.microsoft.com/office/powerpoint/2010/main" val="3260729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r>
              <a:rPr lang="en-US" dirty="0"/>
              <a:t>Using Do-While Loop</a:t>
            </a:r>
            <a:endParaRPr lang="bg-BG" dirty="0"/>
          </a:p>
        </p:txBody>
      </p:sp>
      <p:sp>
        <p:nvSpPr>
          <p:cNvPr id="443395" name="Rectangle 3"/>
          <p:cNvSpPr>
            <a:spLocks noGrp="1" noChangeArrowheads="1"/>
          </p:cNvSpPr>
          <p:nvPr>
            <p:ph idx="1"/>
          </p:nvPr>
        </p:nvSpPr>
        <p:spPr/>
        <p:txBody>
          <a:bodyPr/>
          <a:lstStyle/>
          <a:p>
            <a:pPr>
              <a:lnSpc>
                <a:spcPct val="100000"/>
              </a:lnSpc>
            </a:pPr>
            <a:r>
              <a:rPr lang="en-US" dirty="0"/>
              <a:t>Another </a:t>
            </a:r>
            <a:r>
              <a:rPr lang="en-US" dirty="0" smtClean="0"/>
              <a:t>classical loop </a:t>
            </a:r>
            <a:r>
              <a:rPr lang="en-US" dirty="0"/>
              <a:t>structure is:</a:t>
            </a:r>
          </a:p>
          <a:p>
            <a:pPr>
              <a:lnSpc>
                <a:spcPct val="100000"/>
              </a:lnSpc>
            </a:pPr>
            <a:endParaRPr lang="en-US" dirty="0"/>
          </a:p>
          <a:p>
            <a:pPr>
              <a:lnSpc>
                <a:spcPct val="100000"/>
              </a:lnSpc>
            </a:pPr>
            <a:endParaRPr lang="en-US" dirty="0"/>
          </a:p>
          <a:p>
            <a:pPr>
              <a:lnSpc>
                <a:spcPct val="100000"/>
              </a:lnSpc>
            </a:pPr>
            <a:endParaRPr lang="en-US" dirty="0"/>
          </a:p>
          <a:p>
            <a:pPr>
              <a:lnSpc>
                <a:spcPct val="100000"/>
              </a:lnSpc>
              <a:spcBef>
                <a:spcPts val="1800"/>
              </a:spcBef>
            </a:pPr>
            <a:r>
              <a:rPr lang="en-US" dirty="0" smtClean="0"/>
              <a:t>The block of statements is repeated</a:t>
            </a:r>
          </a:p>
          <a:p>
            <a:pPr lvl="1">
              <a:lnSpc>
                <a:spcPct val="100000"/>
              </a:lnSpc>
            </a:pPr>
            <a:r>
              <a:rPr lang="en-US" dirty="0" smtClean="0"/>
              <a:t>While the boolean loop condition holds</a:t>
            </a:r>
          </a:p>
          <a:p>
            <a:pPr>
              <a:lnSpc>
                <a:spcPct val="100000"/>
              </a:lnSpc>
            </a:pPr>
            <a:r>
              <a:rPr lang="en-US" dirty="0" smtClean="0"/>
              <a:t>The loop is executed at least once</a:t>
            </a:r>
            <a:endParaRPr lang="en-US" dirty="0"/>
          </a:p>
        </p:txBody>
      </p:sp>
      <p:sp>
        <p:nvSpPr>
          <p:cNvPr id="443398" name="Rectangle 6"/>
          <p:cNvSpPr>
            <a:spLocks noChangeArrowheads="1"/>
          </p:cNvSpPr>
          <p:nvPr/>
        </p:nvSpPr>
        <p:spPr bwMode="auto">
          <a:xfrm>
            <a:off x="912812" y="2133600"/>
            <a:ext cx="9983833" cy="129266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marL="0" lvl="1"/>
            <a:r>
              <a:rPr lang="en-US" sz="2600"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do {</a:t>
            </a:r>
          </a:p>
          <a:p>
            <a:pPr marL="0" lvl="1"/>
            <a:r>
              <a:rPr lang="en-US" sz="2600"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statements;</a:t>
            </a:r>
          </a:p>
          <a:p>
            <a:pPr marL="0" lvl="1"/>
            <a:r>
              <a:rPr lang="en-US" sz="2600"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while </a:t>
            </a:r>
            <a:r>
              <a:rPr lang="en-US" sz="2600"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(condition);</a:t>
            </a:r>
          </a:p>
        </p:txBody>
      </p:sp>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spTree>
    <p:extLst>
      <p:ext uri="{BB962C8B-B14F-4D97-AF65-F5344CB8AC3E}">
        <p14:creationId xmlns:p14="http://schemas.microsoft.com/office/powerpoint/2010/main" val="3160976418"/>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lnSpc>
                <a:spcPct val="110000"/>
              </a:lnSpc>
            </a:pPr>
            <a:r>
              <a:rPr lang="en-US" dirty="0"/>
              <a:t>Software objects model real-world objects or abstract concepts</a:t>
            </a:r>
          </a:p>
          <a:p>
            <a:pPr lvl="1">
              <a:lnSpc>
                <a:spcPct val="110000"/>
              </a:lnSpc>
            </a:pPr>
            <a:r>
              <a:rPr lang="en-US" dirty="0"/>
              <a:t>Examples: </a:t>
            </a:r>
          </a:p>
          <a:p>
            <a:pPr lvl="2">
              <a:lnSpc>
                <a:spcPct val="110000"/>
              </a:lnSpc>
            </a:pPr>
            <a:r>
              <a:rPr lang="en-US" dirty="0"/>
              <a:t>bank, account, customer, dog, bicycle, queue </a:t>
            </a:r>
          </a:p>
          <a:p>
            <a:pPr>
              <a:lnSpc>
                <a:spcPct val="110000"/>
              </a:lnSpc>
            </a:pPr>
            <a:r>
              <a:rPr lang="en-US" dirty="0"/>
              <a:t>Real-world </a:t>
            </a:r>
            <a:r>
              <a:rPr lang="en-US" dirty="0">
                <a:solidFill>
                  <a:schemeClr val="tx2">
                    <a:lumMod val="75000"/>
                  </a:schemeClr>
                </a:solidFill>
              </a:rPr>
              <a:t>objects</a:t>
            </a:r>
            <a:r>
              <a:rPr lang="en-US" dirty="0"/>
              <a:t> have </a:t>
            </a:r>
            <a:r>
              <a:rPr lang="en-US" dirty="0" smtClean="0">
                <a:solidFill>
                  <a:schemeClr val="tx2">
                    <a:lumMod val="75000"/>
                  </a:schemeClr>
                </a:solidFill>
              </a:rPr>
              <a:t>state </a:t>
            </a:r>
            <a:r>
              <a:rPr lang="en-US" dirty="0"/>
              <a:t>and </a:t>
            </a:r>
            <a:r>
              <a:rPr lang="en-US" dirty="0" smtClean="0">
                <a:solidFill>
                  <a:schemeClr val="tx2">
                    <a:lumMod val="75000"/>
                  </a:schemeClr>
                </a:solidFill>
              </a:rPr>
              <a:t>behavior</a:t>
            </a:r>
            <a:endParaRPr lang="en-US" dirty="0">
              <a:solidFill>
                <a:schemeClr val="tx2">
                  <a:lumMod val="75000"/>
                </a:schemeClr>
              </a:solidFill>
            </a:endParaRPr>
          </a:p>
          <a:p>
            <a:pPr lvl="1">
              <a:lnSpc>
                <a:spcPct val="110000"/>
              </a:lnSpc>
            </a:pPr>
            <a:r>
              <a:rPr lang="en-US" dirty="0" smtClean="0"/>
              <a:t>Account's state: </a:t>
            </a:r>
            <a:endParaRPr lang="en-US" dirty="0"/>
          </a:p>
          <a:p>
            <a:pPr lvl="2">
              <a:lnSpc>
                <a:spcPct val="110000"/>
              </a:lnSpc>
            </a:pPr>
            <a:r>
              <a:rPr lang="en-US" dirty="0"/>
              <a:t>holder, balance, type</a:t>
            </a:r>
          </a:p>
          <a:p>
            <a:pPr lvl="1">
              <a:lnSpc>
                <a:spcPct val="110000"/>
              </a:lnSpc>
            </a:pPr>
            <a:r>
              <a:rPr lang="en-US" dirty="0" smtClean="0"/>
              <a:t>Account's behavior: </a:t>
            </a:r>
            <a:endParaRPr lang="en-US" dirty="0"/>
          </a:p>
          <a:p>
            <a:pPr lvl="2">
              <a:lnSpc>
                <a:spcPct val="110000"/>
              </a:lnSpc>
            </a:pPr>
            <a:r>
              <a:rPr lang="en-US" dirty="0"/>
              <a:t>withdraw, deposit, </a:t>
            </a:r>
            <a:r>
              <a:rPr lang="en-US" dirty="0" smtClean="0"/>
              <a:t>suspend</a:t>
            </a:r>
            <a:endParaRPr lang="en-US" dirty="0"/>
          </a:p>
        </p:txBody>
      </p:sp>
      <p:sp>
        <p:nvSpPr>
          <p:cNvPr id="4" name="Title 3"/>
          <p:cNvSpPr>
            <a:spLocks noGrp="1"/>
          </p:cNvSpPr>
          <p:nvPr>
            <p:ph type="title"/>
          </p:nvPr>
        </p:nvSpPr>
        <p:spPr/>
        <p:txBody>
          <a:bodyPr/>
          <a:lstStyle/>
          <a:p>
            <a:r>
              <a:rPr lang="en-US"/>
              <a:t>What are Objects?</a:t>
            </a:r>
            <a:endParaRPr lang="bg-BG"/>
          </a:p>
        </p:txBody>
      </p:sp>
    </p:spTree>
    <p:extLst>
      <p:ext uri="{BB962C8B-B14F-4D97-AF65-F5344CB8AC3E}">
        <p14:creationId xmlns:p14="http://schemas.microsoft.com/office/powerpoint/2010/main" val="4097941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61</a:t>
            </a:fld>
            <a:endParaRPr lang="en-US" dirty="0"/>
          </a:p>
        </p:txBody>
      </p:sp>
      <p:sp>
        <p:nvSpPr>
          <p:cNvPr id="3" name="Content Placeholder 2"/>
          <p:cNvSpPr>
            <a:spLocks noGrp="1"/>
          </p:cNvSpPr>
          <p:nvPr>
            <p:ph idx="1"/>
          </p:nvPr>
        </p:nvSpPr>
        <p:spPr/>
        <p:txBody>
          <a:bodyPr/>
          <a:lstStyle/>
          <a:p>
            <a:pPr>
              <a:lnSpc>
                <a:spcPct val="100000"/>
              </a:lnSpc>
            </a:pPr>
            <a:r>
              <a:rPr lang="en-US" dirty="0"/>
              <a:t>How do software objects implement real-world objects?</a:t>
            </a:r>
          </a:p>
          <a:p>
            <a:pPr lvl="1">
              <a:lnSpc>
                <a:spcPct val="100000"/>
              </a:lnSpc>
            </a:pPr>
            <a:r>
              <a:rPr lang="en-US" dirty="0"/>
              <a:t>Use </a:t>
            </a:r>
            <a:r>
              <a:rPr lang="en-US" dirty="0" smtClean="0">
                <a:solidFill>
                  <a:schemeClr val="tx2">
                    <a:lumMod val="75000"/>
                  </a:schemeClr>
                </a:solidFill>
              </a:rPr>
              <a:t>variables</a:t>
            </a:r>
            <a:r>
              <a:rPr lang="en-US" dirty="0" smtClean="0"/>
              <a:t> / </a:t>
            </a:r>
            <a:r>
              <a:rPr lang="en-US" dirty="0" smtClean="0">
                <a:solidFill>
                  <a:schemeClr val="tx2">
                    <a:lumMod val="75000"/>
                  </a:schemeClr>
                </a:solidFill>
              </a:rPr>
              <a:t>data</a:t>
            </a:r>
            <a:r>
              <a:rPr lang="en-US" dirty="0" smtClean="0"/>
              <a:t> </a:t>
            </a:r>
            <a:r>
              <a:rPr lang="en-US" dirty="0"/>
              <a:t>to implement </a:t>
            </a:r>
            <a:r>
              <a:rPr lang="en-US" dirty="0" smtClean="0">
                <a:solidFill>
                  <a:schemeClr val="tx2">
                    <a:lumMod val="75000"/>
                  </a:schemeClr>
                </a:solidFill>
              </a:rPr>
              <a:t>state</a:t>
            </a:r>
            <a:endParaRPr lang="en-US" dirty="0">
              <a:solidFill>
                <a:schemeClr val="tx2">
                  <a:lumMod val="75000"/>
                </a:schemeClr>
              </a:solidFill>
            </a:endParaRPr>
          </a:p>
          <a:p>
            <a:pPr lvl="1">
              <a:lnSpc>
                <a:spcPct val="100000"/>
              </a:lnSpc>
            </a:pPr>
            <a:r>
              <a:rPr lang="en-US" dirty="0"/>
              <a:t>Use </a:t>
            </a:r>
            <a:r>
              <a:rPr lang="en-US" dirty="0" smtClean="0">
                <a:solidFill>
                  <a:schemeClr val="tx2">
                    <a:lumMod val="75000"/>
                  </a:schemeClr>
                </a:solidFill>
              </a:rPr>
              <a:t>methods</a:t>
            </a:r>
            <a:r>
              <a:rPr lang="en-US" dirty="0" smtClean="0"/>
              <a:t> / </a:t>
            </a:r>
            <a:r>
              <a:rPr lang="en-US" dirty="0" smtClean="0">
                <a:solidFill>
                  <a:schemeClr val="tx2">
                    <a:lumMod val="75000"/>
                  </a:schemeClr>
                </a:solidFill>
              </a:rPr>
              <a:t>functions</a:t>
            </a:r>
            <a:r>
              <a:rPr lang="en-US" dirty="0" smtClean="0"/>
              <a:t> </a:t>
            </a:r>
            <a:r>
              <a:rPr lang="en-US" dirty="0"/>
              <a:t>to implement </a:t>
            </a:r>
            <a:r>
              <a:rPr lang="en-US" dirty="0" smtClean="0">
                <a:solidFill>
                  <a:schemeClr val="tx2">
                    <a:lumMod val="75000"/>
                  </a:schemeClr>
                </a:solidFill>
              </a:rPr>
              <a:t>behavior</a:t>
            </a:r>
            <a:endParaRPr lang="en-US" dirty="0">
              <a:solidFill>
                <a:schemeClr val="tx2">
                  <a:lumMod val="75000"/>
                </a:schemeClr>
              </a:solidFill>
            </a:endParaRPr>
          </a:p>
          <a:p>
            <a:pPr>
              <a:lnSpc>
                <a:spcPct val="100000"/>
              </a:lnSpc>
            </a:pPr>
            <a:r>
              <a:rPr lang="en-US" dirty="0"/>
              <a:t>An object is a software bundle of variables and related </a:t>
            </a:r>
            <a:r>
              <a:rPr lang="en-US" dirty="0" smtClean="0"/>
              <a:t>functions</a:t>
            </a:r>
            <a:endParaRPr lang="bg-BG" dirty="0"/>
          </a:p>
        </p:txBody>
      </p:sp>
      <p:sp>
        <p:nvSpPr>
          <p:cNvPr id="4" name="Title 3"/>
          <p:cNvSpPr>
            <a:spLocks noGrp="1"/>
          </p:cNvSpPr>
          <p:nvPr>
            <p:ph type="title"/>
          </p:nvPr>
        </p:nvSpPr>
        <p:spPr/>
        <p:txBody>
          <a:bodyPr/>
          <a:lstStyle/>
          <a:p>
            <a:r>
              <a:rPr lang="en-US"/>
              <a:t>What are Objects? (2)</a:t>
            </a:r>
            <a:endParaRPr lang="bg-BG"/>
          </a:p>
        </p:txBody>
      </p:sp>
      <p:pic>
        <p:nvPicPr>
          <p:cNvPr id="5" name="Picture 2" descr="http://www.builderau.com.au/i/s/Java3D_image1.jpg"/>
          <p:cNvPicPr>
            <a:picLocks noChangeAspect="1" noChangeArrowheads="1"/>
          </p:cNvPicPr>
          <p:nvPr/>
        </p:nvPicPr>
        <p:blipFill>
          <a:blip r:embed="rId2" cstate="screen">
            <a:clrChange>
              <a:clrFrom>
                <a:srgbClr val="000000"/>
              </a:clrFrom>
              <a:clrTo>
                <a:srgbClr val="000000">
                  <a:alpha val="0"/>
                </a:srgbClr>
              </a:clrTo>
            </a:clrChange>
            <a:lum bright="20000" contrast="20000"/>
            <a:extLst>
              <a:ext uri="{28A0092B-C50C-407E-A947-70E740481C1C}">
                <a14:useLocalDpi xmlns:a14="http://schemas.microsoft.com/office/drawing/2010/main" val="0"/>
              </a:ext>
            </a:extLst>
          </a:blip>
          <a:srcRect/>
          <a:stretch>
            <a:fillRect/>
          </a:stretch>
        </p:blipFill>
        <p:spPr bwMode="auto">
          <a:xfrm>
            <a:off x="8509399" y="4474457"/>
            <a:ext cx="2955271" cy="1832156"/>
          </a:xfrm>
          <a:prstGeom prst="rect">
            <a:avLst/>
          </a:prstGeom>
          <a:noFill/>
        </p:spPr>
      </p:pic>
      <p:sp>
        <p:nvSpPr>
          <p:cNvPr id="6" name="Rectangle 3"/>
          <p:cNvSpPr>
            <a:spLocks noChangeArrowheads="1"/>
          </p:cNvSpPr>
          <p:nvPr/>
        </p:nvSpPr>
        <p:spPr bwMode="auto">
          <a:xfrm>
            <a:off x="1141412" y="3962400"/>
            <a:ext cx="3895564"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spcBef>
                <a:spcPts val="0"/>
              </a:spcBef>
              <a:buClr>
                <a:schemeClr val="accent5">
                  <a:lumMod val="40000"/>
                  <a:lumOff val="60000"/>
                </a:schemeClr>
              </a:buClr>
              <a:buSzPct val="70000"/>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ccount</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ectangle 4"/>
          <p:cNvSpPr>
            <a:spLocks noChangeArrowheads="1"/>
          </p:cNvSpPr>
          <p:nvPr/>
        </p:nvSpPr>
        <p:spPr bwMode="auto">
          <a:xfrm>
            <a:off x="1141412" y="4539611"/>
            <a:ext cx="3895564"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o</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wner</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"Peter"</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balance: 350.00</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ectangle 5"/>
          <p:cNvSpPr>
            <a:spLocks noChangeArrowheads="1"/>
          </p:cNvSpPr>
          <p:nvPr/>
        </p:nvSpPr>
        <p:spPr bwMode="auto">
          <a:xfrm>
            <a:off x="1141412" y="5476425"/>
            <a:ext cx="3895564"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function deposit(sum)</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function withdraw(sum)</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AutoShape 3"/>
          <p:cNvSpPr>
            <a:spLocks/>
          </p:cNvSpPr>
          <p:nvPr/>
        </p:nvSpPr>
        <p:spPr bwMode="auto">
          <a:xfrm>
            <a:off x="5140472" y="4539582"/>
            <a:ext cx="435455" cy="936284"/>
          </a:xfrm>
          <a:prstGeom prst="rightBrace">
            <a:avLst>
              <a:gd name="adj1" fmla="val 20725"/>
              <a:gd name="adj2" fmla="val 50000"/>
            </a:avLst>
          </a:prstGeom>
          <a:noFill/>
          <a:ln w="25400">
            <a:solidFill>
              <a:schemeClr val="accent5">
                <a:lumMod val="20000"/>
                <a:lumOff val="80000"/>
              </a:schemeClr>
            </a:solidFill>
            <a:round/>
            <a:headEnd type="none" w="sm" len="sm"/>
            <a:tailEnd type="none" w="sm" len="sm"/>
          </a:ln>
          <a:effectLst/>
        </p:spPr>
        <p:txBody>
          <a:bodyPr wrap="none" anchor="ctr"/>
          <a:lstStyle/>
          <a:p>
            <a:endParaRPr lang="en-US" b="1">
              <a:solidFill>
                <a:schemeClr val="tx1">
                  <a:lumMod val="40000"/>
                  <a:lumOff val="60000"/>
                </a:schemeClr>
              </a:solidFill>
              <a:effectLst>
                <a:outerShdw blurRad="38100" dist="38100" dir="2700000" algn="tl">
                  <a:srgbClr val="000000">
                    <a:alpha val="43137"/>
                  </a:srgbClr>
                </a:outerShdw>
              </a:effectLst>
            </a:endParaRPr>
          </a:p>
        </p:txBody>
      </p:sp>
      <p:sp>
        <p:nvSpPr>
          <p:cNvPr id="10" name="Text Box 5"/>
          <p:cNvSpPr txBox="1">
            <a:spLocks noChangeArrowheads="1"/>
          </p:cNvSpPr>
          <p:nvPr/>
        </p:nvSpPr>
        <p:spPr bwMode="auto">
          <a:xfrm>
            <a:off x="5624831" y="4715336"/>
            <a:ext cx="2145981" cy="523220"/>
          </a:xfrm>
          <a:prstGeom prst="rect">
            <a:avLst/>
          </a:prstGeom>
          <a:noFill/>
          <a:ln w="12700">
            <a:noFill/>
            <a:miter lim="800000"/>
            <a:headEnd type="none" w="sm" len="sm"/>
            <a:tailEnd type="none" w="sm" len="sm"/>
          </a:ln>
          <a:effectLst/>
        </p:spPr>
        <p:txBody>
          <a:bodyPr wrap="square">
            <a:spAutoFit/>
          </a:bodyPr>
          <a:lstStyle/>
          <a:p>
            <a:pPr>
              <a:lnSpc>
                <a:spcPct val="100000"/>
              </a:lnSpc>
              <a:spcBef>
                <a:spcPct val="50000"/>
              </a:spcBef>
            </a:pPr>
            <a:r>
              <a:rPr kumimoji="0" lang="en-AU" sz="2800" dirty="0" smtClean="0">
                <a:solidFill>
                  <a:schemeClr val="tx1">
                    <a:lumMod val="40000"/>
                    <a:lumOff val="60000"/>
                  </a:schemeClr>
                </a:solidFill>
                <a:effectLst>
                  <a:outerShdw blurRad="38100" dist="38100" dir="2700000" algn="tl">
                    <a:srgbClr val="000000">
                      <a:alpha val="43137"/>
                    </a:srgbClr>
                  </a:outerShdw>
                </a:effectLst>
              </a:rPr>
              <a:t>state (data)</a:t>
            </a:r>
            <a:endParaRPr kumimoji="0" lang="en-AU" sz="2800" dirty="0">
              <a:solidFill>
                <a:schemeClr val="tx1">
                  <a:lumMod val="40000"/>
                  <a:lumOff val="60000"/>
                </a:schemeClr>
              </a:solidFill>
              <a:effectLst>
                <a:outerShdw blurRad="38100" dist="38100" dir="2700000" algn="tl">
                  <a:srgbClr val="000000">
                    <a:alpha val="43137"/>
                  </a:srgbClr>
                </a:outerShdw>
              </a:effectLst>
            </a:endParaRPr>
          </a:p>
        </p:txBody>
      </p:sp>
      <p:sp>
        <p:nvSpPr>
          <p:cNvPr id="11" name="AutoShape 3"/>
          <p:cNvSpPr>
            <a:spLocks/>
          </p:cNvSpPr>
          <p:nvPr/>
        </p:nvSpPr>
        <p:spPr bwMode="auto">
          <a:xfrm>
            <a:off x="5140472" y="5464516"/>
            <a:ext cx="435455" cy="936284"/>
          </a:xfrm>
          <a:prstGeom prst="rightBrace">
            <a:avLst>
              <a:gd name="adj1" fmla="val 20725"/>
              <a:gd name="adj2" fmla="val 50000"/>
            </a:avLst>
          </a:prstGeom>
          <a:noFill/>
          <a:ln w="25400">
            <a:solidFill>
              <a:schemeClr val="accent5">
                <a:lumMod val="20000"/>
                <a:lumOff val="80000"/>
              </a:schemeClr>
            </a:solidFill>
            <a:round/>
            <a:headEnd type="none" w="sm" len="sm"/>
            <a:tailEnd type="none" w="sm" len="sm"/>
          </a:ln>
          <a:effectLst/>
        </p:spPr>
        <p:txBody>
          <a:bodyPr wrap="none" anchor="ctr"/>
          <a:lstStyle/>
          <a:p>
            <a:endParaRPr lang="en-US" b="1">
              <a:solidFill>
                <a:schemeClr val="tx1">
                  <a:lumMod val="40000"/>
                  <a:lumOff val="60000"/>
                </a:schemeClr>
              </a:solidFill>
              <a:effectLst>
                <a:outerShdw blurRad="38100" dist="38100" dir="2700000" algn="tl">
                  <a:srgbClr val="000000">
                    <a:alpha val="43137"/>
                  </a:srgbClr>
                </a:outerShdw>
              </a:effectLst>
            </a:endParaRPr>
          </a:p>
        </p:txBody>
      </p:sp>
      <p:sp>
        <p:nvSpPr>
          <p:cNvPr id="12" name="Text Box 5"/>
          <p:cNvSpPr txBox="1">
            <a:spLocks noChangeArrowheads="1"/>
          </p:cNvSpPr>
          <p:nvPr/>
        </p:nvSpPr>
        <p:spPr bwMode="auto">
          <a:xfrm>
            <a:off x="5624831" y="5653918"/>
            <a:ext cx="3212781" cy="523220"/>
          </a:xfrm>
          <a:prstGeom prst="rect">
            <a:avLst/>
          </a:prstGeom>
          <a:noFill/>
          <a:ln w="12700">
            <a:noFill/>
            <a:miter lim="800000"/>
            <a:headEnd type="none" w="sm" len="sm"/>
            <a:tailEnd type="none" w="sm" len="sm"/>
          </a:ln>
          <a:effectLst/>
        </p:spPr>
        <p:txBody>
          <a:bodyPr wrap="square">
            <a:spAutoFit/>
          </a:bodyPr>
          <a:lstStyle/>
          <a:p>
            <a:pPr>
              <a:lnSpc>
                <a:spcPct val="100000"/>
              </a:lnSpc>
              <a:spcBef>
                <a:spcPct val="50000"/>
              </a:spcBef>
            </a:pPr>
            <a:r>
              <a:rPr lang="en-US" sz="2800" dirty="0" smtClean="0">
                <a:solidFill>
                  <a:schemeClr val="tx2">
                    <a:lumMod val="75000"/>
                  </a:schemeClr>
                </a:solidFill>
              </a:rPr>
              <a:t>behavior </a:t>
            </a:r>
            <a:r>
              <a:rPr kumimoji="0" lang="en-AU" sz="2800" dirty="0" smtClean="0">
                <a:solidFill>
                  <a:schemeClr val="tx1">
                    <a:lumMod val="40000"/>
                    <a:lumOff val="60000"/>
                  </a:schemeClr>
                </a:solidFill>
                <a:effectLst>
                  <a:outerShdw blurRad="38100" dist="38100" dir="2700000" algn="tl">
                    <a:srgbClr val="000000">
                      <a:alpha val="43137"/>
                    </a:srgbClr>
                  </a:outerShdw>
                </a:effectLst>
              </a:rPr>
              <a:t>(functions)</a:t>
            </a:r>
            <a:endParaRPr kumimoji="0" lang="en-AU" sz="2800" dirty="0">
              <a:solidFill>
                <a:schemeClr val="tx1">
                  <a:lumMod val="40000"/>
                  <a:lumOff val="6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63037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62</a:t>
            </a:fld>
            <a:endParaRPr lang="en-US" dirty="0"/>
          </a:p>
        </p:txBody>
      </p:sp>
      <p:sp>
        <p:nvSpPr>
          <p:cNvPr id="4" name="Title 3"/>
          <p:cNvSpPr>
            <a:spLocks noGrp="1"/>
          </p:cNvSpPr>
          <p:nvPr>
            <p:ph type="title"/>
          </p:nvPr>
        </p:nvSpPr>
        <p:spPr/>
        <p:txBody>
          <a:bodyPr/>
          <a:lstStyle/>
          <a:p>
            <a:r>
              <a:rPr lang="en-US" smtClean="0"/>
              <a:t>Objects Represent</a:t>
            </a:r>
            <a:endParaRPr lang="bg-BG"/>
          </a:p>
        </p:txBody>
      </p:sp>
      <p:sp>
        <p:nvSpPr>
          <p:cNvPr id="8" name="Text Box 2"/>
          <p:cNvSpPr txBox="1">
            <a:spLocks noChangeArrowheads="1"/>
          </p:cNvSpPr>
          <p:nvPr/>
        </p:nvSpPr>
        <p:spPr bwMode="auto">
          <a:xfrm>
            <a:off x="1804988" y="1295400"/>
            <a:ext cx="7239000" cy="5008562"/>
          </a:xfrm>
          <a:prstGeom prst="rect">
            <a:avLst/>
          </a:prstGeom>
          <a:noFill/>
          <a:ln w="12700">
            <a:noFill/>
            <a:miter lim="800000"/>
            <a:headEnd type="none" w="sm" len="sm"/>
            <a:tailEnd type="none" w="sm" len="sm"/>
          </a:ln>
          <a:effectLst/>
        </p:spPr>
        <p:txBody>
          <a:bodyPr>
            <a:spAutoFit/>
          </a:bodyPr>
          <a:lstStyle/>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 </a:t>
            </a:r>
            <a:r>
              <a:rPr kumimoji="0" lang="en-AU" sz="2800" b="1" dirty="0">
                <a:solidFill>
                  <a:schemeClr val="tx2">
                    <a:lumMod val="75000"/>
                  </a:schemeClr>
                </a:solidFill>
                <a:effectLst>
                  <a:outerShdw blurRad="38100" dist="38100" dir="2700000" algn="tl">
                    <a:srgbClr val="000000">
                      <a:alpha val="43137"/>
                    </a:srgbClr>
                  </a:outerShdw>
                </a:effectLst>
              </a:rPr>
              <a:t>checks</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people</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shopping list</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rPr>
              <a:t>…</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numbers</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characters</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queues</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arrays</a:t>
            </a:r>
          </a:p>
        </p:txBody>
      </p:sp>
      <p:sp>
        <p:nvSpPr>
          <p:cNvPr id="9" name="AutoShape 3"/>
          <p:cNvSpPr>
            <a:spLocks/>
          </p:cNvSpPr>
          <p:nvPr/>
        </p:nvSpPr>
        <p:spPr bwMode="auto">
          <a:xfrm>
            <a:off x="4894263" y="1398082"/>
            <a:ext cx="609600" cy="1609725"/>
          </a:xfrm>
          <a:prstGeom prst="rightBrace">
            <a:avLst>
              <a:gd name="adj1" fmla="val 20725"/>
              <a:gd name="adj2" fmla="val 50000"/>
            </a:avLst>
          </a:prstGeom>
          <a:noFill/>
          <a:ln w="25400">
            <a:solidFill>
              <a:schemeClr val="accent5">
                <a:lumMod val="20000"/>
                <a:lumOff val="80000"/>
              </a:schemeClr>
            </a:solidFill>
            <a:round/>
            <a:headEnd type="none" w="sm" len="sm"/>
            <a:tailEnd type="none" w="sm" len="sm"/>
          </a:ln>
          <a:effectLst/>
        </p:spPr>
        <p:txBody>
          <a:bodyPr wrap="none" anchor="ctr"/>
          <a:lstStyle/>
          <a:p>
            <a:endParaRPr lang="en-US" b="1">
              <a:solidFill>
                <a:schemeClr val="tx1">
                  <a:lumMod val="40000"/>
                  <a:lumOff val="60000"/>
                </a:schemeClr>
              </a:solidFill>
              <a:effectLst>
                <a:outerShdw blurRad="38100" dist="38100" dir="2700000" algn="tl">
                  <a:srgbClr val="000000">
                    <a:alpha val="43137"/>
                  </a:srgbClr>
                </a:outerShdw>
              </a:effectLst>
            </a:endParaRPr>
          </a:p>
        </p:txBody>
      </p:sp>
      <p:sp>
        <p:nvSpPr>
          <p:cNvPr id="10" name="AutoShape 4"/>
          <p:cNvSpPr>
            <a:spLocks/>
          </p:cNvSpPr>
          <p:nvPr/>
        </p:nvSpPr>
        <p:spPr bwMode="auto">
          <a:xfrm>
            <a:off x="4724400" y="3971962"/>
            <a:ext cx="914400" cy="2193925"/>
          </a:xfrm>
          <a:prstGeom prst="rightBrace">
            <a:avLst>
              <a:gd name="adj1" fmla="val 19994"/>
              <a:gd name="adj2" fmla="val 50000"/>
            </a:avLst>
          </a:prstGeom>
          <a:noFill/>
          <a:ln w="25400">
            <a:solidFill>
              <a:schemeClr val="accent5">
                <a:lumMod val="20000"/>
                <a:lumOff val="80000"/>
              </a:schemeClr>
            </a:solidFill>
            <a:round/>
            <a:headEnd type="none" w="sm" len="sm"/>
            <a:tailEnd type="none" w="sm" len="sm"/>
          </a:ln>
          <a:effectLst/>
        </p:spPr>
        <p:txBody>
          <a:bodyPr wrap="none" anchor="ctr"/>
          <a:lstStyle/>
          <a:p>
            <a:endParaRPr lang="en-US" b="1">
              <a:solidFill>
                <a:schemeClr val="tx1">
                  <a:lumMod val="40000"/>
                  <a:lumOff val="60000"/>
                </a:schemeClr>
              </a:solidFill>
              <a:effectLst>
                <a:outerShdw blurRad="38100" dist="38100" dir="2700000" algn="tl">
                  <a:srgbClr val="000000">
                    <a:alpha val="43137"/>
                  </a:srgbClr>
                </a:outerShdw>
              </a:effectLst>
            </a:endParaRPr>
          </a:p>
        </p:txBody>
      </p:sp>
      <p:sp>
        <p:nvSpPr>
          <p:cNvPr id="11" name="Text Box 5"/>
          <p:cNvSpPr txBox="1">
            <a:spLocks noChangeArrowheads="1"/>
          </p:cNvSpPr>
          <p:nvPr/>
        </p:nvSpPr>
        <p:spPr bwMode="auto">
          <a:xfrm>
            <a:off x="5940406" y="1676960"/>
            <a:ext cx="3811606" cy="1077218"/>
          </a:xfrm>
          <a:prstGeom prst="rect">
            <a:avLst/>
          </a:prstGeom>
          <a:noFill/>
          <a:ln w="12700">
            <a:noFill/>
            <a:miter lim="800000"/>
            <a:headEnd type="none" w="sm" len="sm"/>
            <a:tailEnd type="none" w="sm" len="sm"/>
          </a:ln>
          <a:effectLst/>
        </p:spPr>
        <p:txBody>
          <a:bodyPr wrap="square">
            <a:spAutoFit/>
          </a:bodyPr>
          <a:lstStyle/>
          <a:p>
            <a:pPr>
              <a:lnSpc>
                <a:spcPct val="100000"/>
              </a:lnSpc>
              <a:spcBef>
                <a:spcPct val="50000"/>
              </a:spcBef>
            </a:pPr>
            <a:r>
              <a:rPr kumimoji="0" lang="en-AU" sz="3200" dirty="0" smtClean="0">
                <a:solidFill>
                  <a:schemeClr val="tx1">
                    <a:lumMod val="40000"/>
                    <a:lumOff val="60000"/>
                  </a:schemeClr>
                </a:solidFill>
                <a:effectLst>
                  <a:outerShdw blurRad="38100" dist="38100" dir="2700000" algn="tl">
                    <a:srgbClr val="000000">
                      <a:alpha val="43137"/>
                    </a:srgbClr>
                  </a:outerShdw>
                </a:effectLst>
              </a:rPr>
              <a:t>Things / concepts from the </a:t>
            </a:r>
            <a:r>
              <a:rPr kumimoji="0" lang="en-AU" sz="3200" dirty="0">
                <a:solidFill>
                  <a:schemeClr val="tx1">
                    <a:lumMod val="40000"/>
                    <a:lumOff val="60000"/>
                  </a:schemeClr>
                </a:solidFill>
                <a:effectLst>
                  <a:outerShdw blurRad="38100" dist="38100" dir="2700000" algn="tl">
                    <a:srgbClr val="000000">
                      <a:alpha val="43137"/>
                    </a:srgbClr>
                  </a:outerShdw>
                </a:effectLst>
              </a:rPr>
              <a:t>real world</a:t>
            </a:r>
          </a:p>
        </p:txBody>
      </p:sp>
      <p:sp>
        <p:nvSpPr>
          <p:cNvPr id="12" name="Text Box 6"/>
          <p:cNvSpPr txBox="1">
            <a:spLocks noChangeArrowheads="1"/>
          </p:cNvSpPr>
          <p:nvPr/>
        </p:nvSpPr>
        <p:spPr bwMode="auto">
          <a:xfrm>
            <a:off x="5943600" y="4534613"/>
            <a:ext cx="4113212" cy="1077218"/>
          </a:xfrm>
          <a:prstGeom prst="rect">
            <a:avLst/>
          </a:prstGeom>
          <a:noFill/>
          <a:ln w="12700">
            <a:noFill/>
            <a:miter lim="800000"/>
            <a:headEnd type="none" w="sm" len="sm"/>
            <a:tailEnd type="none" w="sm" len="sm"/>
          </a:ln>
          <a:effectLst/>
        </p:spPr>
        <p:txBody>
          <a:bodyPr wrap="square">
            <a:spAutoFit/>
          </a:bodyPr>
          <a:lstStyle/>
          <a:p>
            <a:pPr>
              <a:lnSpc>
                <a:spcPct val="100000"/>
              </a:lnSpc>
              <a:spcBef>
                <a:spcPct val="50000"/>
              </a:spcBef>
            </a:pPr>
            <a:r>
              <a:rPr kumimoji="0" lang="en-AU" sz="3200" dirty="0" smtClean="0">
                <a:solidFill>
                  <a:schemeClr val="tx1">
                    <a:lumMod val="40000"/>
                    <a:lumOff val="60000"/>
                  </a:schemeClr>
                </a:solidFill>
                <a:effectLst>
                  <a:outerShdw blurRad="38100" dist="38100" dir="2700000" algn="tl">
                    <a:srgbClr val="000000">
                      <a:alpha val="43137"/>
                    </a:srgbClr>
                  </a:outerShdw>
                </a:effectLst>
              </a:rPr>
              <a:t>Things / concepts from the </a:t>
            </a:r>
            <a:r>
              <a:rPr kumimoji="0" lang="en-AU" sz="3200" dirty="0">
                <a:solidFill>
                  <a:schemeClr val="tx1">
                    <a:lumMod val="40000"/>
                    <a:lumOff val="60000"/>
                  </a:schemeClr>
                </a:solidFill>
                <a:effectLst>
                  <a:outerShdw blurRad="38100" dist="38100" dir="2700000" algn="tl">
                    <a:srgbClr val="000000">
                      <a:alpha val="43137"/>
                    </a:srgbClr>
                  </a:outerShdw>
                </a:effectLst>
              </a:rPr>
              <a:t>computer world</a:t>
            </a:r>
          </a:p>
        </p:txBody>
      </p:sp>
    </p:spTree>
    <p:extLst>
      <p:ext uri="{BB962C8B-B14F-4D97-AF65-F5344CB8AC3E}">
        <p14:creationId xmlns:p14="http://schemas.microsoft.com/office/powerpoint/2010/main" val="1836384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63</a:t>
            </a:fld>
            <a:endParaRPr lang="en-US" dirty="0"/>
          </a:p>
        </p:txBody>
      </p:sp>
      <p:sp>
        <p:nvSpPr>
          <p:cNvPr id="3" name="Content Placeholder 2"/>
          <p:cNvSpPr>
            <a:spLocks noGrp="1"/>
          </p:cNvSpPr>
          <p:nvPr>
            <p:ph idx="1"/>
          </p:nvPr>
        </p:nvSpPr>
        <p:spPr/>
        <p:txBody>
          <a:bodyPr/>
          <a:lstStyle/>
          <a:p>
            <a:pPr>
              <a:lnSpc>
                <a:spcPct val="100000"/>
              </a:lnSpc>
            </a:pPr>
            <a:r>
              <a:rPr lang="en-US" dirty="0"/>
              <a:t>The formal definition of </a:t>
            </a:r>
            <a:r>
              <a:rPr lang="en-US" dirty="0">
                <a:solidFill>
                  <a:schemeClr val="accent5">
                    <a:lumMod val="20000"/>
                    <a:lumOff val="80000"/>
                  </a:schemeClr>
                </a:solidFill>
              </a:rPr>
              <a:t>a object </a:t>
            </a:r>
            <a:r>
              <a:rPr lang="en-US" dirty="0" smtClean="0">
                <a:solidFill>
                  <a:schemeClr val="accent5">
                    <a:lumMod val="20000"/>
                    <a:lumOff val="80000"/>
                  </a:schemeClr>
                </a:solidFill>
              </a:rPr>
              <a:t>type (class)</a:t>
            </a:r>
            <a:r>
              <a:rPr lang="en-US" dirty="0" smtClean="0"/>
              <a:t>:</a:t>
            </a:r>
            <a:endParaRPr lang="en-US" dirty="0"/>
          </a:p>
          <a:p>
            <a:pPr>
              <a:lnSpc>
                <a:spcPts val="4400"/>
              </a:lnSpc>
            </a:pPr>
            <a:endParaRPr lang="en-US" dirty="0"/>
          </a:p>
          <a:p>
            <a:pPr>
              <a:lnSpc>
                <a:spcPts val="4400"/>
              </a:lnSpc>
            </a:pPr>
            <a:endParaRPr lang="en-US" dirty="0"/>
          </a:p>
          <a:p>
            <a:pPr>
              <a:lnSpc>
                <a:spcPts val="4400"/>
              </a:lnSpc>
            </a:pPr>
            <a:endParaRPr lang="en-US" dirty="0"/>
          </a:p>
          <a:p>
            <a:pPr>
              <a:lnSpc>
                <a:spcPts val="4400"/>
              </a:lnSpc>
            </a:pPr>
            <a:endParaRPr lang="en-US" dirty="0"/>
          </a:p>
          <a:p>
            <a:pPr algn="r">
              <a:lnSpc>
                <a:spcPct val="100000"/>
              </a:lnSpc>
              <a:spcBef>
                <a:spcPts val="1800"/>
              </a:spcBef>
              <a:buFontTx/>
              <a:buNone/>
            </a:pPr>
            <a:r>
              <a:rPr lang="en-US" sz="3200" dirty="0"/>
              <a:t>Definition by Google</a:t>
            </a:r>
            <a:endParaRPr lang="en-US" sz="4000" dirty="0"/>
          </a:p>
          <a:p>
            <a:endParaRPr lang="bg-BG" dirty="0"/>
          </a:p>
        </p:txBody>
      </p:sp>
      <p:sp>
        <p:nvSpPr>
          <p:cNvPr id="4" name="Title 3"/>
          <p:cNvSpPr>
            <a:spLocks noGrp="1"/>
          </p:cNvSpPr>
          <p:nvPr>
            <p:ph type="title"/>
          </p:nvPr>
        </p:nvSpPr>
        <p:spPr/>
        <p:txBody>
          <a:bodyPr/>
          <a:lstStyle/>
          <a:p>
            <a:r>
              <a:rPr lang="en-US" dirty="0"/>
              <a:t>What is </a:t>
            </a:r>
            <a:r>
              <a:rPr lang="en-US" dirty="0" smtClean="0"/>
              <a:t>an Object Type (Class)?</a:t>
            </a:r>
            <a:endParaRPr lang="bg-BG" dirty="0"/>
          </a:p>
        </p:txBody>
      </p:sp>
      <p:sp>
        <p:nvSpPr>
          <p:cNvPr id="5" name="Text Placeholder 6"/>
          <p:cNvSpPr>
            <a:spLocks noGrp="1"/>
          </p:cNvSpPr>
          <p:nvPr/>
        </p:nvSpPr>
        <p:spPr>
          <a:xfrm>
            <a:off x="760412" y="2111276"/>
            <a:ext cx="10728212" cy="230832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rtl="0" eaLnBrk="0" fontAlgn="base" hangingPunct="0">
              <a:spcBef>
                <a:spcPts val="0"/>
              </a:spcBef>
              <a:spcAft>
                <a:spcPct val="0"/>
              </a:spcAft>
              <a:buClr>
                <a:schemeClr val="accent5">
                  <a:lumMod val="40000"/>
                  <a:lumOff val="60000"/>
                </a:schemeClr>
              </a:buClr>
              <a:buSzPct val="70000"/>
              <a:buFont typeface="Wingdings 2" pitchFamily="18" charset="2"/>
              <a:buNone/>
              <a:defRPr lang="en-US" sz="1800" b="1" kern="1200" smtClean="0">
                <a:solidFill>
                  <a:srgbClr val="8CF4F2"/>
                </a:solidFill>
                <a:effectLst>
                  <a:outerShdw blurRad="38100" dist="38100" dir="2700000" algn="tl">
                    <a:srgbClr val="000000">
                      <a:alpha val="43137"/>
                    </a:srgbClr>
                  </a:outerShdw>
                </a:effectLst>
                <a:latin typeface="Consolas" pitchFamily="49" charset="0"/>
                <a:ea typeface="+mn-ea"/>
                <a:cs typeface="Consolas" pitchFamily="49" charset="0"/>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gn="just"/>
            <a:r>
              <a:rPr lang="en-US" sz="3600" dirty="0" smtClean="0">
                <a:solidFill>
                  <a:schemeClr val="tx2">
                    <a:lumMod val="75000"/>
                  </a:schemeClr>
                </a:solidFill>
                <a:effectLst/>
                <a:latin typeface="+mn-lt"/>
              </a:rPr>
              <a:t>Object types </a:t>
            </a:r>
            <a:r>
              <a:rPr lang="en-US" sz="3600" b="0" dirty="0" smtClean="0">
                <a:solidFill>
                  <a:schemeClr val="tx2">
                    <a:lumMod val="90000"/>
                  </a:schemeClr>
                </a:solidFill>
                <a:effectLst/>
                <a:latin typeface="+mn-lt"/>
              </a:rPr>
              <a:t>act as templates from which an instance of an object is created at run time. Types define the properties of the object and the functions used to control the object's behavior.</a:t>
            </a:r>
            <a:endParaRPr lang="en-US" sz="3600" b="0" dirty="0">
              <a:solidFill>
                <a:schemeClr val="tx2">
                  <a:lumMod val="90000"/>
                </a:schemeClr>
              </a:solidFill>
              <a:effectLst/>
              <a:latin typeface="+mn-lt"/>
            </a:endParaRPr>
          </a:p>
        </p:txBody>
      </p:sp>
    </p:spTree>
    <p:extLst>
      <p:ext uri="{BB962C8B-B14F-4D97-AF65-F5344CB8AC3E}">
        <p14:creationId xmlns:p14="http://schemas.microsoft.com/office/powerpoint/2010/main" val="3727685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64</a:t>
            </a:fld>
            <a:endParaRPr lang="en-US" dirty="0"/>
          </a:p>
        </p:txBody>
      </p:sp>
      <p:sp>
        <p:nvSpPr>
          <p:cNvPr id="3" name="Content Placeholder 2"/>
          <p:cNvSpPr>
            <a:spLocks noGrp="1"/>
          </p:cNvSpPr>
          <p:nvPr>
            <p:ph idx="1"/>
          </p:nvPr>
        </p:nvSpPr>
        <p:spPr/>
        <p:txBody>
          <a:bodyPr>
            <a:normAutofit/>
          </a:bodyPr>
          <a:lstStyle/>
          <a:p>
            <a:pPr>
              <a:lnSpc>
                <a:spcPct val="100000"/>
              </a:lnSpc>
              <a:spcBef>
                <a:spcPts val="500"/>
              </a:spcBef>
            </a:pPr>
            <a:r>
              <a:rPr lang="en-US" dirty="0"/>
              <a:t>Object </a:t>
            </a:r>
            <a:r>
              <a:rPr lang="en-US" dirty="0" smtClean="0"/>
              <a:t>types </a:t>
            </a:r>
            <a:r>
              <a:rPr lang="en-US" dirty="0"/>
              <a:t>provide the structure for </a:t>
            </a:r>
            <a:r>
              <a:rPr lang="en-US" dirty="0">
                <a:solidFill>
                  <a:schemeClr val="tx2">
                    <a:lumMod val="75000"/>
                  </a:schemeClr>
                </a:solidFill>
              </a:rPr>
              <a:t>objects</a:t>
            </a:r>
          </a:p>
          <a:p>
            <a:pPr lvl="1">
              <a:lnSpc>
                <a:spcPct val="100000"/>
              </a:lnSpc>
              <a:spcBef>
                <a:spcPts val="500"/>
              </a:spcBef>
            </a:pPr>
            <a:r>
              <a:rPr lang="en-US" dirty="0"/>
              <a:t>Define their prototype, act as template</a:t>
            </a:r>
          </a:p>
          <a:p>
            <a:pPr>
              <a:lnSpc>
                <a:spcPct val="100000"/>
              </a:lnSpc>
              <a:spcBef>
                <a:spcPts val="500"/>
              </a:spcBef>
            </a:pPr>
            <a:r>
              <a:rPr lang="en-US" dirty="0"/>
              <a:t>Object </a:t>
            </a:r>
            <a:r>
              <a:rPr lang="en-US" dirty="0" smtClean="0"/>
              <a:t>types </a:t>
            </a:r>
            <a:r>
              <a:rPr lang="en-US" dirty="0"/>
              <a:t>define:</a:t>
            </a:r>
          </a:p>
          <a:p>
            <a:pPr lvl="1">
              <a:lnSpc>
                <a:spcPct val="100000"/>
              </a:lnSpc>
              <a:spcBef>
                <a:spcPts val="500"/>
              </a:spcBef>
            </a:pPr>
            <a:r>
              <a:rPr lang="en-US" dirty="0"/>
              <a:t>Set of </a:t>
            </a:r>
            <a:r>
              <a:rPr lang="en-US" dirty="0">
                <a:solidFill>
                  <a:schemeClr val="tx2">
                    <a:lumMod val="75000"/>
                  </a:schemeClr>
                </a:solidFill>
              </a:rPr>
              <a:t>attributes</a:t>
            </a:r>
          </a:p>
          <a:p>
            <a:pPr lvl="2">
              <a:lnSpc>
                <a:spcPct val="100000"/>
              </a:lnSpc>
              <a:spcBef>
                <a:spcPts val="500"/>
              </a:spcBef>
            </a:pPr>
            <a:r>
              <a:rPr lang="en-US" dirty="0"/>
              <a:t>Represented by </a:t>
            </a:r>
            <a:r>
              <a:rPr lang="en-US" dirty="0">
                <a:solidFill>
                  <a:schemeClr val="tx2">
                    <a:lumMod val="75000"/>
                  </a:schemeClr>
                </a:solidFill>
              </a:rPr>
              <a:t>variables</a:t>
            </a:r>
            <a:r>
              <a:rPr lang="en-US" dirty="0"/>
              <a:t> and </a:t>
            </a:r>
            <a:r>
              <a:rPr lang="en-US" dirty="0">
                <a:solidFill>
                  <a:schemeClr val="tx2">
                    <a:lumMod val="75000"/>
                  </a:schemeClr>
                </a:solidFill>
              </a:rPr>
              <a:t>properties</a:t>
            </a:r>
          </a:p>
          <a:p>
            <a:pPr lvl="2">
              <a:lnSpc>
                <a:spcPct val="100000"/>
              </a:lnSpc>
              <a:spcBef>
                <a:spcPts val="500"/>
              </a:spcBef>
            </a:pPr>
            <a:r>
              <a:rPr lang="en-US" dirty="0"/>
              <a:t>Hold their </a:t>
            </a:r>
            <a:r>
              <a:rPr lang="en-US" dirty="0">
                <a:solidFill>
                  <a:schemeClr val="tx2">
                    <a:lumMod val="75000"/>
                  </a:schemeClr>
                </a:solidFill>
              </a:rPr>
              <a:t>state</a:t>
            </a:r>
          </a:p>
          <a:p>
            <a:pPr lvl="1">
              <a:lnSpc>
                <a:spcPct val="100000"/>
              </a:lnSpc>
              <a:spcBef>
                <a:spcPts val="500"/>
              </a:spcBef>
            </a:pPr>
            <a:r>
              <a:rPr lang="en-US" dirty="0"/>
              <a:t>Set of actions (</a:t>
            </a:r>
            <a:r>
              <a:rPr lang="en-US" dirty="0">
                <a:solidFill>
                  <a:schemeClr val="tx2">
                    <a:lumMod val="75000"/>
                  </a:schemeClr>
                </a:solidFill>
              </a:rPr>
              <a:t>behavior</a:t>
            </a:r>
            <a:r>
              <a:rPr lang="en-US" dirty="0"/>
              <a:t>)</a:t>
            </a:r>
            <a:endParaRPr lang="en-US" dirty="0">
              <a:solidFill>
                <a:schemeClr val="accent5">
                  <a:lumMod val="20000"/>
                  <a:lumOff val="80000"/>
                </a:schemeClr>
              </a:solidFill>
            </a:endParaRPr>
          </a:p>
          <a:p>
            <a:pPr lvl="2">
              <a:lnSpc>
                <a:spcPct val="100000"/>
              </a:lnSpc>
              <a:spcBef>
                <a:spcPts val="500"/>
              </a:spcBef>
            </a:pPr>
            <a:r>
              <a:rPr lang="en-US" dirty="0"/>
              <a:t>Represented by </a:t>
            </a:r>
            <a:r>
              <a:rPr lang="en-US" dirty="0" smtClean="0">
                <a:solidFill>
                  <a:schemeClr val="tx2">
                    <a:lumMod val="75000"/>
                  </a:schemeClr>
                </a:solidFill>
              </a:rPr>
              <a:t>methods/functions</a:t>
            </a:r>
            <a:endParaRPr lang="bg-BG" dirty="0"/>
          </a:p>
        </p:txBody>
      </p:sp>
      <p:sp>
        <p:nvSpPr>
          <p:cNvPr id="4" name="Title 3"/>
          <p:cNvSpPr>
            <a:spLocks noGrp="1"/>
          </p:cNvSpPr>
          <p:nvPr>
            <p:ph type="title"/>
          </p:nvPr>
        </p:nvSpPr>
        <p:spPr/>
        <p:txBody>
          <a:bodyPr/>
          <a:lstStyle/>
          <a:p>
            <a:r>
              <a:rPr lang="en-US" smtClean="0"/>
              <a:t>Object Types</a:t>
            </a:r>
            <a:endParaRPr lang="bg-BG"/>
          </a:p>
        </p:txBody>
      </p:sp>
    </p:spTree>
    <p:extLst>
      <p:ext uri="{BB962C8B-B14F-4D97-AF65-F5344CB8AC3E}">
        <p14:creationId xmlns:p14="http://schemas.microsoft.com/office/powerpoint/2010/main" val="3981374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65</a:t>
            </a:fld>
            <a:endParaRPr lang="en-US" dirty="0"/>
          </a:p>
        </p:txBody>
      </p:sp>
      <p:sp>
        <p:nvSpPr>
          <p:cNvPr id="3" name="Content Placeholder 2"/>
          <p:cNvSpPr>
            <a:spLocks noGrp="1"/>
          </p:cNvSpPr>
          <p:nvPr>
            <p:ph idx="1"/>
          </p:nvPr>
        </p:nvSpPr>
        <p:spPr/>
        <p:txBody>
          <a:bodyPr>
            <a:normAutofit/>
          </a:bodyPr>
          <a:lstStyle/>
          <a:p>
            <a:pPr>
              <a:lnSpc>
                <a:spcPct val="100000"/>
              </a:lnSpc>
            </a:pPr>
            <a:r>
              <a:rPr lang="en-US" dirty="0"/>
              <a:t>An </a:t>
            </a:r>
            <a:r>
              <a:rPr lang="en-US" dirty="0">
                <a:solidFill>
                  <a:schemeClr val="tx2">
                    <a:lumMod val="75000"/>
                  </a:schemeClr>
                </a:solidFill>
              </a:rPr>
              <a:t>object </a:t>
            </a:r>
            <a:r>
              <a:rPr lang="en-US" dirty="0"/>
              <a:t>is a concrete </a:t>
            </a:r>
            <a:r>
              <a:rPr lang="en-US" dirty="0">
                <a:solidFill>
                  <a:schemeClr val="tx2">
                    <a:lumMod val="75000"/>
                  </a:schemeClr>
                </a:solidFill>
              </a:rPr>
              <a:t>instance </a:t>
            </a:r>
            <a:r>
              <a:rPr lang="en-US" dirty="0"/>
              <a:t>of a particular object type</a:t>
            </a:r>
          </a:p>
          <a:p>
            <a:pPr>
              <a:lnSpc>
                <a:spcPct val="100000"/>
              </a:lnSpc>
            </a:pPr>
            <a:r>
              <a:rPr lang="en-US" dirty="0"/>
              <a:t>Creating an object from an object type is called </a:t>
            </a:r>
            <a:r>
              <a:rPr lang="en-US" dirty="0">
                <a:solidFill>
                  <a:schemeClr val="tx2">
                    <a:lumMod val="75000"/>
                  </a:schemeClr>
                </a:solidFill>
              </a:rPr>
              <a:t>instantiation</a:t>
            </a:r>
          </a:p>
          <a:p>
            <a:pPr>
              <a:lnSpc>
                <a:spcPct val="100000"/>
              </a:lnSpc>
            </a:pPr>
            <a:r>
              <a:rPr lang="en-US" dirty="0"/>
              <a:t>Objects have </a:t>
            </a:r>
            <a:r>
              <a:rPr lang="en-US" dirty="0">
                <a:solidFill>
                  <a:schemeClr val="tx2">
                    <a:lumMod val="75000"/>
                  </a:schemeClr>
                </a:solidFill>
              </a:rPr>
              <a:t>state</a:t>
            </a:r>
          </a:p>
          <a:p>
            <a:pPr lvl="1">
              <a:lnSpc>
                <a:spcPct val="100000"/>
              </a:lnSpc>
            </a:pPr>
            <a:r>
              <a:rPr lang="en-US" dirty="0"/>
              <a:t>Set of values associated </a:t>
            </a:r>
            <a:r>
              <a:rPr lang="en-US" dirty="0" smtClean="0"/>
              <a:t/>
            </a:r>
            <a:br>
              <a:rPr lang="en-US" dirty="0" smtClean="0"/>
            </a:br>
            <a:r>
              <a:rPr lang="en-US" dirty="0" smtClean="0"/>
              <a:t>to </a:t>
            </a:r>
            <a:r>
              <a:rPr lang="en-US" dirty="0"/>
              <a:t>their attributes</a:t>
            </a:r>
          </a:p>
          <a:p>
            <a:pPr>
              <a:lnSpc>
                <a:spcPct val="100000"/>
              </a:lnSpc>
            </a:pPr>
            <a:r>
              <a:rPr lang="en-US" dirty="0"/>
              <a:t>Example:</a:t>
            </a:r>
          </a:p>
          <a:p>
            <a:pPr lvl="1">
              <a:lnSpc>
                <a:spcPct val="100000"/>
              </a:lnSpc>
            </a:pPr>
            <a:r>
              <a:rPr lang="en-US" dirty="0"/>
              <a:t>Type: </a:t>
            </a:r>
            <a:r>
              <a:rPr lang="en-US" b="1" dirty="0">
                <a:solidFill>
                  <a:schemeClr val="tx2">
                    <a:lumMod val="75000"/>
                  </a:schemeClr>
                </a:solidFill>
                <a:latin typeface="Consolas" pitchFamily="49" charset="0"/>
                <a:cs typeface="Consolas" pitchFamily="49" charset="0"/>
              </a:rPr>
              <a:t>Account</a:t>
            </a:r>
          </a:p>
          <a:p>
            <a:pPr lvl="1">
              <a:lnSpc>
                <a:spcPct val="100000"/>
              </a:lnSpc>
            </a:pPr>
            <a:r>
              <a:rPr lang="en-US" dirty="0"/>
              <a:t>Objects: Ivan's account</a:t>
            </a:r>
            <a:r>
              <a:rPr lang="en-US" dirty="0" smtClean="0"/>
              <a:t>,</a:t>
            </a:r>
            <a:br>
              <a:rPr lang="en-US" dirty="0" smtClean="0"/>
            </a:br>
            <a:r>
              <a:rPr lang="en-US" dirty="0" smtClean="0"/>
              <a:t>Peter's account</a:t>
            </a:r>
            <a:endParaRPr lang="bg-BG" dirty="0"/>
          </a:p>
        </p:txBody>
      </p:sp>
      <p:sp>
        <p:nvSpPr>
          <p:cNvPr id="4" name="Title 3"/>
          <p:cNvSpPr>
            <a:spLocks noGrp="1"/>
          </p:cNvSpPr>
          <p:nvPr>
            <p:ph type="title"/>
          </p:nvPr>
        </p:nvSpPr>
        <p:spPr/>
        <p:txBody>
          <a:bodyPr/>
          <a:lstStyle/>
          <a:p>
            <a:r>
              <a:rPr lang="en-US" smtClean="0"/>
              <a:t>Objects</a:t>
            </a:r>
            <a:endParaRPr lang="bg-BG"/>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012" y="2971800"/>
            <a:ext cx="5036937"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0016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66</a:t>
            </a:fld>
            <a:endParaRPr lang="en-US" dirty="0"/>
          </a:p>
        </p:txBody>
      </p:sp>
      <p:sp>
        <p:nvSpPr>
          <p:cNvPr id="4" name="Title 3"/>
          <p:cNvSpPr>
            <a:spLocks noGrp="1"/>
          </p:cNvSpPr>
          <p:nvPr>
            <p:ph type="title"/>
          </p:nvPr>
        </p:nvSpPr>
        <p:spPr>
          <a:xfrm>
            <a:off x="117111" y="6521"/>
            <a:ext cx="9577597" cy="1110780"/>
          </a:xfrm>
        </p:spPr>
        <p:txBody>
          <a:bodyPr/>
          <a:lstStyle/>
          <a:p>
            <a:r>
              <a:rPr lang="en-US" noProof="1" smtClean="0"/>
              <a:t>Object Types and Objects – Example</a:t>
            </a:r>
            <a:endParaRPr lang="en-US" noProof="1"/>
          </a:p>
        </p:txBody>
      </p:sp>
      <p:sp>
        <p:nvSpPr>
          <p:cNvPr id="5" name="Rectangle 2"/>
          <p:cNvSpPr txBox="1">
            <a:spLocks noChangeArrowheads="1"/>
          </p:cNvSpPr>
          <p:nvPr/>
        </p:nvSpPr>
        <p:spPr>
          <a:xfrm>
            <a:off x="1828800" y="76200"/>
            <a:ext cx="7086600" cy="83820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endParaRPr lang="bg-BG"/>
          </a:p>
        </p:txBody>
      </p:sp>
      <p:sp>
        <p:nvSpPr>
          <p:cNvPr id="6" name="Rectangle 3"/>
          <p:cNvSpPr>
            <a:spLocks noChangeArrowheads="1"/>
          </p:cNvSpPr>
          <p:nvPr/>
        </p:nvSpPr>
        <p:spPr bwMode="auto">
          <a:xfrm>
            <a:off x="1208248" y="2866172"/>
            <a:ext cx="3467519"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spcBef>
                <a:spcPts val="0"/>
              </a:spcBef>
              <a:buClr>
                <a:schemeClr val="accent5">
                  <a:lumMod val="40000"/>
                  <a:lumOff val="60000"/>
                </a:schemeClr>
              </a:buClr>
              <a:buSzPct val="70000"/>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Account</a:t>
            </a:r>
          </a:p>
        </p:txBody>
      </p:sp>
      <p:sp>
        <p:nvSpPr>
          <p:cNvPr id="7" name="Rectangle 4"/>
          <p:cNvSpPr>
            <a:spLocks noChangeArrowheads="1"/>
          </p:cNvSpPr>
          <p:nvPr/>
        </p:nvSpPr>
        <p:spPr bwMode="auto">
          <a:xfrm>
            <a:off x="1208248" y="3443383"/>
            <a:ext cx="3467519"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owner</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balance</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ectangle 5"/>
          <p:cNvSpPr>
            <a:spLocks noChangeArrowheads="1"/>
          </p:cNvSpPr>
          <p:nvPr/>
        </p:nvSpPr>
        <p:spPr bwMode="auto">
          <a:xfrm>
            <a:off x="1208248" y="4380197"/>
            <a:ext cx="3467519" cy="1295327"/>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suspend</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deposit(sum)</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withdraw(sum)</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AutoShape 6"/>
          <p:cNvSpPr>
            <a:spLocks noChangeArrowheads="1"/>
          </p:cNvSpPr>
          <p:nvPr/>
        </p:nvSpPr>
        <p:spPr bwMode="auto">
          <a:xfrm>
            <a:off x="3375435" y="2060745"/>
            <a:ext cx="1981199" cy="506086"/>
          </a:xfrm>
          <a:prstGeom prst="wedgeRoundRectCallout">
            <a:avLst>
              <a:gd name="adj1" fmla="val -50828"/>
              <a:gd name="adj2" fmla="val 133156"/>
              <a:gd name="adj3" fmla="val 16667"/>
            </a:avLst>
          </a:prstGeom>
          <a:solidFill>
            <a:srgbClr val="603A14"/>
          </a:solidFill>
          <a:ln w="6350">
            <a:solidFill>
              <a:schemeClr val="tx1">
                <a:lumMod val="20000"/>
                <a:lumOff val="80000"/>
              </a:schemeClr>
            </a:solidFill>
          </a:ln>
        </p:spPr>
        <p:txBody>
          <a:bodyPr wrap="square" lIns="72000" tIns="36000" rIns="72000" bIns="36000">
            <a:spAutoFit/>
          </a:bodyPr>
          <a:lstStyle/>
          <a:p>
            <a:pPr algn="ctr" eaLnBrk="0" hangingPunct="0">
              <a:lnSpc>
                <a:spcPts val="3000"/>
              </a:lnSpc>
              <a:spcBef>
                <a:spcPts val="0"/>
              </a:spcBef>
              <a:buClr>
                <a:schemeClr val="accent5">
                  <a:lumMod val="40000"/>
                  <a:lumOff val="60000"/>
                </a:schemeClr>
              </a:buClr>
              <a:buSzPct val="70000"/>
            </a:pPr>
            <a:r>
              <a:rPr lang="en-US" sz="2600" b="1" dirty="0" smtClean="0">
                <a:effectLst>
                  <a:outerShdw blurRad="38100" dist="38100" dir="2700000" algn="tl">
                    <a:srgbClr val="000000">
                      <a:alpha val="43137"/>
                    </a:srgbClr>
                  </a:outerShdw>
                </a:effectLst>
                <a:latin typeface="+mn-lt"/>
                <a:cs typeface="Consolas" pitchFamily="49" charset="0"/>
              </a:rPr>
              <a:t>Object type</a:t>
            </a:r>
            <a:endParaRPr lang="bg-BG" sz="2600" b="1" dirty="0">
              <a:effectLst>
                <a:outerShdw blurRad="38100" dist="38100" dir="2700000" algn="tl">
                  <a:srgbClr val="000000">
                    <a:alpha val="43137"/>
                  </a:srgbClr>
                </a:outerShdw>
              </a:effectLst>
              <a:latin typeface="+mn-lt"/>
              <a:cs typeface="Consolas" pitchFamily="49" charset="0"/>
            </a:endParaRPr>
          </a:p>
        </p:txBody>
      </p:sp>
      <p:sp>
        <p:nvSpPr>
          <p:cNvPr id="10" name="Rectangle 7"/>
          <p:cNvSpPr>
            <a:spLocks noChangeArrowheads="1"/>
          </p:cNvSpPr>
          <p:nvPr/>
        </p:nvSpPr>
        <p:spPr bwMode="auto">
          <a:xfrm>
            <a:off x="5942010" y="1382163"/>
            <a:ext cx="3598693"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spcBef>
                <a:spcPts val="0"/>
              </a:spcBef>
              <a:buClr>
                <a:schemeClr val="accent5">
                  <a:lumMod val="40000"/>
                  <a:lumOff val="60000"/>
                </a:schemeClr>
              </a:buClr>
              <a:buSzPct val="70000"/>
            </a:pPr>
            <a:r>
              <a:rPr lang="en-US" sz="2200" b="1" u="sng" noProof="1">
                <a:solidFill>
                  <a:schemeClr val="tx2"/>
                </a:solidFill>
                <a:effectLst>
                  <a:outerShdw blurRad="38100" dist="38100" dir="2700000" algn="tl">
                    <a:srgbClr val="000000">
                      <a:alpha val="43137"/>
                    </a:srgbClr>
                  </a:outerShdw>
                </a:effectLst>
                <a:latin typeface="Consolas" pitchFamily="49" charset="0"/>
                <a:cs typeface="Consolas" pitchFamily="49" charset="0"/>
              </a:rPr>
              <a:t>ivanAccount</a:t>
            </a:r>
          </a:p>
        </p:txBody>
      </p:sp>
      <p:sp>
        <p:nvSpPr>
          <p:cNvPr id="11" name="Rectangle 8"/>
          <p:cNvSpPr>
            <a:spLocks noChangeArrowheads="1"/>
          </p:cNvSpPr>
          <p:nvPr/>
        </p:nvSpPr>
        <p:spPr bwMode="auto">
          <a:xfrm>
            <a:off x="5942011" y="1959345"/>
            <a:ext cx="3598693"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owner =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Ivan Kolev"</a:t>
            </a:r>
          </a:p>
          <a:p>
            <a:pPr eaLnBrk="0" hangingPunct="0">
              <a:lnSpc>
                <a:spcPts val="2800"/>
              </a:lnSpc>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balance = 5000.0</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Rectangle 9"/>
          <p:cNvSpPr>
            <a:spLocks noChangeArrowheads="1"/>
          </p:cNvSpPr>
          <p:nvPr/>
        </p:nvSpPr>
        <p:spPr bwMode="auto">
          <a:xfrm>
            <a:off x="5942012" y="3138810"/>
            <a:ext cx="3598693"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spcBef>
                <a:spcPts val="0"/>
              </a:spcBef>
              <a:buClr>
                <a:schemeClr val="accent5">
                  <a:lumMod val="40000"/>
                  <a:lumOff val="60000"/>
                </a:schemeClr>
              </a:buClr>
              <a:buSzPct val="70000"/>
            </a:pPr>
            <a:r>
              <a:rPr lang="en-US" sz="2200" b="1" u="sng"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peterAccount</a:t>
            </a:r>
            <a:endParaRPr lang="en-US" sz="2200" b="1" u="sng"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3" name="Rectangle 10"/>
          <p:cNvSpPr>
            <a:spLocks noChangeArrowheads="1"/>
          </p:cNvSpPr>
          <p:nvPr/>
        </p:nvSpPr>
        <p:spPr bwMode="auto">
          <a:xfrm>
            <a:off x="5942012" y="3715073"/>
            <a:ext cx="3598693"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owner = "Peter Kirov"</a:t>
            </a:r>
          </a:p>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balance = 1825.50</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4" name="Rectangle 11"/>
          <p:cNvSpPr>
            <a:spLocks noChangeArrowheads="1"/>
          </p:cNvSpPr>
          <p:nvPr/>
        </p:nvSpPr>
        <p:spPr bwMode="auto">
          <a:xfrm>
            <a:off x="5942012" y="4909216"/>
            <a:ext cx="3598693"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spcBef>
                <a:spcPts val="0"/>
              </a:spcBef>
              <a:buClr>
                <a:schemeClr val="accent5">
                  <a:lumMod val="40000"/>
                  <a:lumOff val="60000"/>
                </a:schemeClr>
              </a:buClr>
              <a:buSzPct val="70000"/>
            </a:pPr>
            <a:r>
              <a:rPr lang="en-US" sz="2200" b="1" u="sng"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kirilAccount</a:t>
            </a:r>
            <a:endParaRPr lang="en-US" sz="2200" b="1" u="sng"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Rectangle 12"/>
          <p:cNvSpPr>
            <a:spLocks noChangeArrowheads="1"/>
          </p:cNvSpPr>
          <p:nvPr/>
        </p:nvSpPr>
        <p:spPr bwMode="auto">
          <a:xfrm>
            <a:off x="5942012" y="5485478"/>
            <a:ext cx="3598693"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owner =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Kiril Kirov"</a:t>
            </a:r>
          </a:p>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balance = 25.0</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AutoShape 13"/>
          <p:cNvSpPr>
            <a:spLocks noChangeArrowheads="1"/>
          </p:cNvSpPr>
          <p:nvPr/>
        </p:nvSpPr>
        <p:spPr bwMode="auto">
          <a:xfrm>
            <a:off x="9752012" y="1238926"/>
            <a:ext cx="1219200" cy="506086"/>
          </a:xfrm>
          <a:prstGeom prst="wedgeRoundRectCallout">
            <a:avLst>
              <a:gd name="adj1" fmla="val -96193"/>
              <a:gd name="adj2" fmla="val 49914"/>
              <a:gd name="adj3" fmla="val 16667"/>
            </a:avLst>
          </a:prstGeom>
          <a:solidFill>
            <a:srgbClr val="603A14"/>
          </a:solidFill>
          <a:ln w="6350">
            <a:solidFill>
              <a:schemeClr val="tx1">
                <a:lumMod val="20000"/>
                <a:lumOff val="80000"/>
              </a:schemeClr>
            </a:solidFill>
          </a:ln>
        </p:spPr>
        <p:txBody>
          <a:bodyPr wrap="square" lIns="72000" tIns="36000" rIns="72000" bIns="36000">
            <a:spAutoFit/>
          </a:bodyPr>
          <a:lstStyle/>
          <a:p>
            <a:pPr algn="ctr" eaLnBrk="0" hangingPunct="0">
              <a:lnSpc>
                <a:spcPts val="3000"/>
              </a:lnSpc>
              <a:spcBef>
                <a:spcPts val="0"/>
              </a:spcBef>
              <a:buClr>
                <a:schemeClr val="accent5">
                  <a:lumMod val="40000"/>
                  <a:lumOff val="60000"/>
                </a:schemeClr>
              </a:buClr>
              <a:buSzPct val="70000"/>
            </a:pPr>
            <a:r>
              <a:rPr lang="en-US" sz="2600" b="1">
                <a:effectLst>
                  <a:outerShdw blurRad="38100" dist="38100" dir="2700000" algn="tl">
                    <a:srgbClr val="000000">
                      <a:alpha val="43137"/>
                    </a:srgbClr>
                  </a:outerShdw>
                </a:effectLst>
                <a:latin typeface="+mn-lt"/>
                <a:cs typeface="Consolas" pitchFamily="49" charset="0"/>
              </a:rPr>
              <a:t>Object</a:t>
            </a:r>
            <a:endParaRPr lang="bg-BG" sz="2600" b="1">
              <a:effectLst>
                <a:outerShdw blurRad="38100" dist="38100" dir="2700000" algn="tl">
                  <a:srgbClr val="000000">
                    <a:alpha val="43137"/>
                  </a:srgbClr>
                </a:outerShdw>
              </a:effectLst>
              <a:latin typeface="+mn-lt"/>
              <a:cs typeface="Consolas" pitchFamily="49" charset="0"/>
            </a:endParaRPr>
          </a:p>
        </p:txBody>
      </p:sp>
      <p:sp>
        <p:nvSpPr>
          <p:cNvPr id="17" name="AutoShape 13"/>
          <p:cNvSpPr>
            <a:spLocks noChangeArrowheads="1"/>
          </p:cNvSpPr>
          <p:nvPr/>
        </p:nvSpPr>
        <p:spPr bwMode="auto">
          <a:xfrm>
            <a:off x="9639634" y="2971800"/>
            <a:ext cx="1219200" cy="506086"/>
          </a:xfrm>
          <a:prstGeom prst="wedgeRoundRectCallout">
            <a:avLst>
              <a:gd name="adj1" fmla="val -93629"/>
              <a:gd name="adj2" fmla="val 43957"/>
              <a:gd name="adj3" fmla="val 16667"/>
            </a:avLst>
          </a:prstGeom>
          <a:solidFill>
            <a:srgbClr val="603A14"/>
          </a:solidFill>
          <a:ln w="6350">
            <a:solidFill>
              <a:schemeClr val="tx1">
                <a:lumMod val="20000"/>
                <a:lumOff val="80000"/>
              </a:schemeClr>
            </a:solidFill>
          </a:ln>
        </p:spPr>
        <p:txBody>
          <a:bodyPr wrap="square" lIns="72000" tIns="36000" rIns="72000" bIns="36000">
            <a:spAutoFit/>
          </a:bodyPr>
          <a:lstStyle/>
          <a:p>
            <a:pPr algn="ctr" eaLnBrk="0" hangingPunct="0">
              <a:lnSpc>
                <a:spcPts val="3000"/>
              </a:lnSpc>
              <a:spcBef>
                <a:spcPts val="0"/>
              </a:spcBef>
              <a:buClr>
                <a:schemeClr val="accent5">
                  <a:lumMod val="40000"/>
                  <a:lumOff val="60000"/>
                </a:schemeClr>
              </a:buClr>
              <a:buSzPct val="70000"/>
            </a:pPr>
            <a:r>
              <a:rPr lang="en-US" sz="2600" b="1">
                <a:effectLst>
                  <a:outerShdw blurRad="38100" dist="38100" dir="2700000" algn="tl">
                    <a:srgbClr val="000000">
                      <a:alpha val="43137"/>
                    </a:srgbClr>
                  </a:outerShdw>
                </a:effectLst>
                <a:latin typeface="+mn-lt"/>
                <a:cs typeface="Consolas" pitchFamily="49" charset="0"/>
              </a:rPr>
              <a:t>Object</a:t>
            </a:r>
            <a:endParaRPr lang="bg-BG" sz="2600" b="1">
              <a:effectLst>
                <a:outerShdw blurRad="38100" dist="38100" dir="2700000" algn="tl">
                  <a:srgbClr val="000000">
                    <a:alpha val="43137"/>
                  </a:srgbClr>
                </a:outerShdw>
              </a:effectLst>
              <a:latin typeface="+mn-lt"/>
              <a:cs typeface="Consolas" pitchFamily="49" charset="0"/>
            </a:endParaRPr>
          </a:p>
        </p:txBody>
      </p:sp>
      <p:sp>
        <p:nvSpPr>
          <p:cNvPr id="18" name="AutoShape 13"/>
          <p:cNvSpPr>
            <a:spLocks noChangeArrowheads="1"/>
          </p:cNvSpPr>
          <p:nvPr/>
        </p:nvSpPr>
        <p:spPr bwMode="auto">
          <a:xfrm>
            <a:off x="9657097" y="4712655"/>
            <a:ext cx="1219200" cy="506086"/>
          </a:xfrm>
          <a:prstGeom prst="wedgeRoundRectCallout">
            <a:avLst>
              <a:gd name="adj1" fmla="val -94270"/>
              <a:gd name="adj2" fmla="val 45943"/>
              <a:gd name="adj3" fmla="val 16667"/>
            </a:avLst>
          </a:prstGeom>
          <a:solidFill>
            <a:srgbClr val="603A14"/>
          </a:solidFill>
          <a:ln w="6350">
            <a:solidFill>
              <a:schemeClr val="tx1">
                <a:lumMod val="20000"/>
                <a:lumOff val="80000"/>
              </a:schemeClr>
            </a:solidFill>
          </a:ln>
        </p:spPr>
        <p:txBody>
          <a:bodyPr wrap="square" lIns="72000" tIns="36000" rIns="72000" bIns="36000">
            <a:spAutoFit/>
          </a:bodyPr>
          <a:lstStyle/>
          <a:p>
            <a:pPr algn="ctr" eaLnBrk="0" hangingPunct="0">
              <a:lnSpc>
                <a:spcPts val="3000"/>
              </a:lnSpc>
              <a:spcBef>
                <a:spcPts val="0"/>
              </a:spcBef>
              <a:buClr>
                <a:schemeClr val="accent5">
                  <a:lumMod val="40000"/>
                  <a:lumOff val="60000"/>
                </a:schemeClr>
              </a:buClr>
              <a:buSzPct val="70000"/>
            </a:pPr>
            <a:r>
              <a:rPr lang="en-US" sz="2600" b="1">
                <a:solidFill>
                  <a:srgbClr val="F7FFE7"/>
                </a:solidFill>
                <a:effectLst>
                  <a:outerShdw blurRad="38100" dist="38100" dir="2700000" algn="tl">
                    <a:srgbClr val="000000">
                      <a:alpha val="43137"/>
                    </a:srgbClr>
                  </a:outerShdw>
                </a:effectLst>
                <a:latin typeface="+mn-lt"/>
                <a:cs typeface="Consolas" pitchFamily="49" charset="0"/>
              </a:rPr>
              <a:t>Object</a:t>
            </a:r>
            <a:endParaRPr lang="bg-BG" sz="2600" b="1">
              <a:solidFill>
                <a:srgbClr val="F7FFE7"/>
              </a:solidFill>
              <a:effectLst>
                <a:outerShdw blurRad="38100" dist="38100" dir="2700000" algn="tl">
                  <a:srgbClr val="000000">
                    <a:alpha val="43137"/>
                  </a:srgbClr>
                </a:outerShdw>
              </a:effectLst>
              <a:latin typeface="+mn-lt"/>
              <a:cs typeface="Consolas" pitchFamily="49" charset="0"/>
            </a:endParaRPr>
          </a:p>
        </p:txBody>
      </p:sp>
      <p:sp>
        <p:nvSpPr>
          <p:cNvPr id="19" name="AutoShape 7"/>
          <p:cNvSpPr>
            <a:spLocks noChangeArrowheads="1"/>
          </p:cNvSpPr>
          <p:nvPr/>
        </p:nvSpPr>
        <p:spPr bwMode="auto">
          <a:xfrm>
            <a:off x="912812" y="1257597"/>
            <a:ext cx="2163762" cy="1368425"/>
          </a:xfrm>
          <a:prstGeom prst="wedgeRoundRectCallout">
            <a:avLst>
              <a:gd name="adj1" fmla="val -12823"/>
              <a:gd name="adj2" fmla="val 122006"/>
              <a:gd name="adj3" fmla="val 16667"/>
            </a:avLst>
          </a:prstGeom>
          <a:solidFill>
            <a:srgbClr val="603A14"/>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800" b="1" dirty="0">
                <a:solidFill>
                  <a:srgbClr val="F7FFE7"/>
                </a:solidFill>
                <a:effectLst>
                  <a:outerShdw blurRad="38100" dist="38100" dir="2700000" algn="tl">
                    <a:srgbClr val="000000">
                      <a:alpha val="43137"/>
                    </a:srgbClr>
                  </a:outerShdw>
                </a:effectLst>
                <a:latin typeface="+mn-lt"/>
                <a:cs typeface="Consolas" pitchFamily="49" charset="0"/>
              </a:rPr>
              <a:t>Attributes</a:t>
            </a:r>
          </a:p>
          <a:p>
            <a:pPr algn="ctr" eaLnBrk="0" hangingPunct="0">
              <a:lnSpc>
                <a:spcPts val="3000"/>
              </a:lnSpc>
              <a:spcBef>
                <a:spcPts val="0"/>
              </a:spcBef>
              <a:buClr>
                <a:schemeClr val="accent5">
                  <a:lumMod val="40000"/>
                  <a:lumOff val="60000"/>
                </a:schemeClr>
              </a:buClr>
              <a:buSzPct val="70000"/>
            </a:pPr>
            <a:r>
              <a:rPr lang="en-US" sz="2800" b="1" dirty="0" smtClean="0">
                <a:solidFill>
                  <a:srgbClr val="F7FFE7"/>
                </a:solidFill>
                <a:effectLst>
                  <a:outerShdw blurRad="38100" dist="38100" dir="2700000" algn="tl">
                    <a:srgbClr val="000000">
                      <a:alpha val="43137"/>
                    </a:srgbClr>
                  </a:outerShdw>
                </a:effectLst>
                <a:latin typeface="+mn-lt"/>
                <a:cs typeface="Consolas" pitchFamily="49" charset="0"/>
              </a:rPr>
              <a:t>(properties </a:t>
            </a:r>
            <a:r>
              <a:rPr lang="en-US" sz="2800" b="1" dirty="0">
                <a:solidFill>
                  <a:srgbClr val="F7FFE7"/>
                </a:solidFill>
                <a:effectLst>
                  <a:outerShdw blurRad="38100" dist="38100" dir="2700000" algn="tl">
                    <a:srgbClr val="000000">
                      <a:alpha val="43137"/>
                    </a:srgbClr>
                  </a:outerShdw>
                </a:effectLst>
                <a:latin typeface="+mn-lt"/>
                <a:cs typeface="Consolas" pitchFamily="49" charset="0"/>
              </a:rPr>
              <a:t>and </a:t>
            </a:r>
            <a:r>
              <a:rPr lang="en-US" sz="2800" b="1" dirty="0" smtClean="0">
                <a:solidFill>
                  <a:srgbClr val="F7FFE7"/>
                </a:solidFill>
                <a:effectLst>
                  <a:outerShdw blurRad="38100" dist="38100" dir="2700000" algn="tl">
                    <a:srgbClr val="000000">
                      <a:alpha val="43137"/>
                    </a:srgbClr>
                  </a:outerShdw>
                </a:effectLst>
                <a:latin typeface="+mn-lt"/>
                <a:cs typeface="Consolas" pitchFamily="49" charset="0"/>
              </a:rPr>
              <a:t>fields</a:t>
            </a:r>
            <a:r>
              <a:rPr lang="en-US" sz="2800" b="1" dirty="0">
                <a:solidFill>
                  <a:srgbClr val="F7FFE7"/>
                </a:solidFill>
                <a:effectLst>
                  <a:outerShdw blurRad="38100" dist="38100" dir="2700000" algn="tl">
                    <a:srgbClr val="000000">
                      <a:alpha val="43137"/>
                    </a:srgbClr>
                  </a:outerShdw>
                </a:effectLst>
                <a:latin typeface="+mn-lt"/>
                <a:cs typeface="Consolas" pitchFamily="49" charset="0"/>
              </a:rPr>
              <a:t>)</a:t>
            </a:r>
            <a:endParaRPr lang="bg-BG" sz="2800" b="1" dirty="0">
              <a:solidFill>
                <a:srgbClr val="F7FFE7"/>
              </a:solidFill>
              <a:effectLst>
                <a:outerShdw blurRad="38100" dist="38100" dir="2700000" algn="tl">
                  <a:srgbClr val="000000">
                    <a:alpha val="43137"/>
                  </a:srgbClr>
                </a:outerShdw>
              </a:effectLst>
              <a:latin typeface="+mn-lt"/>
              <a:cs typeface="Consolas" pitchFamily="49" charset="0"/>
            </a:endParaRPr>
          </a:p>
        </p:txBody>
      </p:sp>
      <p:sp>
        <p:nvSpPr>
          <p:cNvPr id="20" name="AutoShape 8"/>
          <p:cNvSpPr>
            <a:spLocks noChangeArrowheads="1"/>
          </p:cNvSpPr>
          <p:nvPr/>
        </p:nvSpPr>
        <p:spPr bwMode="auto">
          <a:xfrm>
            <a:off x="1568988" y="5796796"/>
            <a:ext cx="3787646" cy="527804"/>
          </a:xfrm>
          <a:prstGeom prst="wedgeRoundRectCallout">
            <a:avLst>
              <a:gd name="adj1" fmla="val -34270"/>
              <a:gd name="adj2" fmla="val -83862"/>
              <a:gd name="adj3" fmla="val 16667"/>
            </a:avLst>
          </a:prstGeom>
          <a:solidFill>
            <a:srgbClr val="603A14"/>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800" b="1" dirty="0" smtClean="0">
                <a:solidFill>
                  <a:srgbClr val="F7FFE7"/>
                </a:solidFill>
                <a:effectLst>
                  <a:outerShdw blurRad="38100" dist="38100" dir="2700000" algn="tl">
                    <a:srgbClr val="000000">
                      <a:alpha val="43137"/>
                    </a:srgbClr>
                  </a:outerShdw>
                </a:effectLst>
                <a:latin typeface="+mn-lt"/>
                <a:cs typeface="Consolas" pitchFamily="49" charset="0"/>
              </a:rPr>
              <a:t>Operations (functions)</a:t>
            </a:r>
            <a:endParaRPr lang="bg-BG" sz="2800" b="1" dirty="0">
              <a:solidFill>
                <a:srgbClr val="F7FFE7"/>
              </a:solidFill>
              <a:effectLst>
                <a:outerShdw blurRad="38100" dist="38100" dir="2700000" algn="tl">
                  <a:srgbClr val="000000">
                    <a:alpha val="43137"/>
                  </a:srgbClr>
                </a:outerShdw>
              </a:effectLst>
              <a:latin typeface="+mn-lt"/>
              <a:cs typeface="Consolas" pitchFamily="49" charset="0"/>
            </a:endParaRPr>
          </a:p>
        </p:txBody>
      </p:sp>
    </p:spTree>
    <p:extLst>
      <p:ext uri="{BB962C8B-B14F-4D97-AF65-F5344CB8AC3E}">
        <p14:creationId xmlns:p14="http://schemas.microsoft.com/office/powerpoint/2010/main" val="34687679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800600"/>
            <a:ext cx="8938472" cy="820600"/>
          </a:xfrm>
        </p:spPr>
        <p:txBody>
          <a:bodyPr/>
          <a:lstStyle/>
          <a:p>
            <a:r>
              <a:rPr lang="en-US"/>
              <a:t>JavaScript Objects Overview</a:t>
            </a:r>
            <a:endParaRPr lang="bg-BG"/>
          </a:p>
        </p:txBody>
      </p:sp>
      <p:sp>
        <p:nvSpPr>
          <p:cNvPr id="6" name="Text Placeholder 5"/>
          <p:cNvSpPr>
            <a:spLocks noGrp="1"/>
          </p:cNvSpPr>
          <p:nvPr>
            <p:ph type="body" idx="1"/>
          </p:nvPr>
        </p:nvSpPr>
        <p:spPr>
          <a:xfrm>
            <a:off x="1446212" y="5712544"/>
            <a:ext cx="8938472" cy="688256"/>
          </a:xfrm>
        </p:spPr>
        <p:txBody>
          <a:bodyPr/>
          <a:lstStyle/>
          <a:p>
            <a:r>
              <a:rPr lang="en-US" dirty="0"/>
              <a:t>What are Objects</a:t>
            </a:r>
            <a:r>
              <a:rPr lang="en-US" dirty="0" smtClean="0"/>
              <a:t>?</a:t>
            </a:r>
            <a:endParaRPr lang="bg-BG" dirty="0"/>
          </a:p>
        </p:txBody>
      </p:sp>
      <p:grpSp>
        <p:nvGrpSpPr>
          <p:cNvPr id="4" name="Group 3"/>
          <p:cNvGrpSpPr/>
          <p:nvPr/>
        </p:nvGrpSpPr>
        <p:grpSpPr>
          <a:xfrm>
            <a:off x="3821290" y="669500"/>
            <a:ext cx="4188315" cy="3902500"/>
            <a:chOff x="3960812" y="627141"/>
            <a:chExt cx="4188315" cy="3902500"/>
          </a:xfrm>
        </p:grpSpPr>
        <p:pic>
          <p:nvPicPr>
            <p:cNvPr id="7" name="Picture 6"/>
            <p:cNvPicPr>
              <a:picLocks noChangeAspect="1"/>
            </p:cNvPicPr>
            <p:nvPr/>
          </p:nvPicPr>
          <p:blipFill>
            <a:blip r:embed="rId2"/>
            <a:stretch>
              <a:fillRect/>
            </a:stretch>
          </p:blipFill>
          <p:spPr>
            <a:xfrm>
              <a:off x="3960812" y="914400"/>
              <a:ext cx="4188315" cy="3615241"/>
            </a:xfrm>
            <a:prstGeom prst="rect">
              <a:avLst/>
            </a:prstGeom>
          </p:spPr>
        </p:pic>
        <p:sp>
          <p:nvSpPr>
            <p:cNvPr id="3" name="TextBox 2"/>
            <p:cNvSpPr txBox="1"/>
            <p:nvPr/>
          </p:nvSpPr>
          <p:spPr>
            <a:xfrm rot="21116143">
              <a:off x="4844755" y="627141"/>
              <a:ext cx="1752599"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ln w="0"/>
                  <a:effectLst>
                    <a:outerShdw blurRad="38100" dist="19050" dir="2700000" algn="tl" rotWithShape="0">
                      <a:schemeClr val="dk1">
                        <a:alpha val="40000"/>
                      </a:schemeClr>
                    </a:outerShdw>
                  </a:effectLst>
                </a:rPr>
                <a:t>JS</a:t>
              </a:r>
              <a:endParaRPr lang="en-US" sz="11500" b="1" dirty="0">
                <a:ln w="0"/>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862447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68</a:t>
            </a:fld>
            <a:endParaRPr lang="en-US" dirty="0"/>
          </a:p>
        </p:txBody>
      </p:sp>
      <p:sp>
        <p:nvSpPr>
          <p:cNvPr id="3" name="Content Placeholder 2"/>
          <p:cNvSpPr>
            <a:spLocks noGrp="1"/>
          </p:cNvSpPr>
          <p:nvPr>
            <p:ph idx="1"/>
          </p:nvPr>
        </p:nvSpPr>
        <p:spPr>
          <a:xfrm>
            <a:off x="190413" y="1066800"/>
            <a:ext cx="11804822" cy="5570355"/>
          </a:xfrm>
        </p:spPr>
        <p:txBody>
          <a:bodyPr>
            <a:normAutofit lnSpcReduction="10000"/>
          </a:bodyPr>
          <a:lstStyle/>
          <a:p>
            <a:r>
              <a:rPr lang="en-US" dirty="0"/>
              <a:t>JavaScript is designed on a simple object-based paradigm</a:t>
            </a:r>
          </a:p>
          <a:p>
            <a:pPr lvl="1"/>
            <a:r>
              <a:rPr lang="en-US" dirty="0"/>
              <a:t>An object is a collection of </a:t>
            </a:r>
            <a:r>
              <a:rPr lang="en-US" dirty="0">
                <a:solidFill>
                  <a:schemeClr val="tx2">
                    <a:lumMod val="75000"/>
                  </a:schemeClr>
                </a:solidFill>
              </a:rPr>
              <a:t>properties</a:t>
            </a:r>
          </a:p>
          <a:p>
            <a:r>
              <a:rPr lang="en-US" dirty="0"/>
              <a:t>An object property is </a:t>
            </a:r>
            <a:r>
              <a:rPr lang="en-US" dirty="0" smtClean="0"/>
              <a:t>association between </a:t>
            </a:r>
            <a:r>
              <a:rPr lang="en-US" dirty="0"/>
              <a:t>a name and a value</a:t>
            </a:r>
          </a:p>
          <a:p>
            <a:pPr lvl="1"/>
            <a:r>
              <a:rPr lang="en-US" dirty="0"/>
              <a:t>A value of property can be </a:t>
            </a:r>
            <a:r>
              <a:rPr lang="en-US" dirty="0" smtClean="0"/>
              <a:t>either</a:t>
            </a:r>
          </a:p>
          <a:p>
            <a:pPr lvl="2"/>
            <a:r>
              <a:rPr lang="en-US" dirty="0" smtClean="0">
                <a:solidFill>
                  <a:schemeClr val="tx2">
                    <a:lumMod val="75000"/>
                  </a:schemeClr>
                </a:solidFill>
              </a:rPr>
              <a:t>Property </a:t>
            </a:r>
            <a:r>
              <a:rPr lang="en-US" dirty="0"/>
              <a:t>(</a:t>
            </a:r>
            <a:r>
              <a:rPr lang="en-US" dirty="0" smtClean="0"/>
              <a:t>variable / field)</a:t>
            </a:r>
          </a:p>
          <a:p>
            <a:pPr lvl="2"/>
            <a:r>
              <a:rPr lang="en-US" dirty="0" smtClean="0">
                <a:solidFill>
                  <a:schemeClr val="tx2">
                    <a:lumMod val="75000"/>
                  </a:schemeClr>
                </a:solidFill>
              </a:rPr>
              <a:t>Function</a:t>
            </a:r>
            <a:r>
              <a:rPr lang="en-US" dirty="0" smtClean="0">
                <a:solidFill>
                  <a:schemeClr val="accent5">
                    <a:lumMod val="20000"/>
                    <a:lumOff val="80000"/>
                  </a:schemeClr>
                </a:solidFill>
              </a:rPr>
              <a:t> </a:t>
            </a:r>
            <a:r>
              <a:rPr lang="en-US" dirty="0" smtClean="0"/>
              <a:t>(method)</a:t>
            </a:r>
            <a:endParaRPr lang="en-US" dirty="0"/>
          </a:p>
          <a:p>
            <a:r>
              <a:rPr lang="en-US" dirty="0"/>
              <a:t>Lots of </a:t>
            </a:r>
            <a:r>
              <a:rPr lang="en-US" dirty="0" smtClean="0"/>
              <a:t>predefined (native) </a:t>
            </a:r>
            <a:r>
              <a:rPr lang="en-US" dirty="0"/>
              <a:t>objects available in JS</a:t>
            </a:r>
          </a:p>
          <a:p>
            <a:pPr lvl="1"/>
            <a:r>
              <a:rPr lang="en-US" b="1" dirty="0">
                <a:solidFill>
                  <a:schemeClr val="tx2">
                    <a:lumMod val="75000"/>
                  </a:schemeClr>
                </a:solidFill>
                <a:latin typeface="Consolas" panose="020B0609020204030204" pitchFamily="49" charset="0"/>
                <a:cs typeface="Consolas" panose="020B0609020204030204" pitchFamily="49" charset="0"/>
              </a:rPr>
              <a:t>Math</a:t>
            </a:r>
            <a:r>
              <a:rPr lang="en-US" dirty="0"/>
              <a:t>, </a:t>
            </a:r>
            <a:r>
              <a:rPr lang="en-US" b="1" dirty="0">
                <a:solidFill>
                  <a:schemeClr val="tx2">
                    <a:lumMod val="75000"/>
                  </a:schemeClr>
                </a:solidFill>
                <a:latin typeface="Consolas" panose="020B0609020204030204" pitchFamily="49" charset="0"/>
                <a:cs typeface="Consolas" panose="020B0609020204030204" pitchFamily="49" charset="0"/>
              </a:rPr>
              <a:t>document</a:t>
            </a:r>
            <a:r>
              <a:rPr lang="en-US" dirty="0"/>
              <a:t>, </a:t>
            </a:r>
            <a:r>
              <a:rPr lang="en-US" b="1" dirty="0">
                <a:solidFill>
                  <a:schemeClr val="tx2">
                    <a:lumMod val="75000"/>
                  </a:schemeClr>
                </a:solidFill>
                <a:latin typeface="Consolas" panose="020B0609020204030204" pitchFamily="49" charset="0"/>
                <a:cs typeface="Consolas" panose="020B0609020204030204" pitchFamily="49" charset="0"/>
              </a:rPr>
              <a:t>window</a:t>
            </a:r>
            <a:r>
              <a:rPr lang="en-US" dirty="0"/>
              <a:t>, etc…</a:t>
            </a:r>
          </a:p>
          <a:p>
            <a:r>
              <a:rPr lang="en-US" dirty="0"/>
              <a:t>Objects can be created by the developer</a:t>
            </a:r>
          </a:p>
        </p:txBody>
      </p:sp>
      <p:sp>
        <p:nvSpPr>
          <p:cNvPr id="4" name="Title 3"/>
          <p:cNvSpPr>
            <a:spLocks noGrp="1"/>
          </p:cNvSpPr>
          <p:nvPr>
            <p:ph type="title"/>
          </p:nvPr>
        </p:nvSpPr>
        <p:spPr/>
        <p:txBody>
          <a:bodyPr/>
          <a:lstStyle/>
          <a:p>
            <a:r>
              <a:rPr lang="en-US"/>
              <a:t>Objects Overview</a:t>
            </a:r>
            <a:endParaRPr lang="bg-BG"/>
          </a:p>
        </p:txBody>
      </p:sp>
    </p:spTree>
    <p:extLst>
      <p:ext uri="{BB962C8B-B14F-4D97-AF65-F5344CB8AC3E}">
        <p14:creationId xmlns:p14="http://schemas.microsoft.com/office/powerpoint/2010/main" val="3995929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69</a:t>
            </a:fld>
            <a:endParaRPr lang="en-US" dirty="0"/>
          </a:p>
        </p:txBody>
      </p:sp>
      <p:sp>
        <p:nvSpPr>
          <p:cNvPr id="4" name="Title 3"/>
          <p:cNvSpPr>
            <a:spLocks noGrp="1"/>
          </p:cNvSpPr>
          <p:nvPr>
            <p:ph type="title"/>
          </p:nvPr>
        </p:nvSpPr>
        <p:spPr/>
        <p:txBody>
          <a:bodyPr/>
          <a:lstStyle/>
          <a:p>
            <a:r>
              <a:rPr lang="en-US" dirty="0" smtClean="0"/>
              <a:t>Objects in JS – Example</a:t>
            </a:r>
            <a:endParaRPr lang="en-US" dirty="0"/>
          </a:p>
        </p:txBody>
      </p:sp>
      <p:sp>
        <p:nvSpPr>
          <p:cNvPr id="5" name="Rectangle 4"/>
          <p:cNvSpPr>
            <a:spLocks noChangeArrowheads="1"/>
          </p:cNvSpPr>
          <p:nvPr/>
        </p:nvSpPr>
        <p:spPr bwMode="auto">
          <a:xfrm>
            <a:off x="764230" y="1066800"/>
            <a:ext cx="10435582" cy="54014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var </a:t>
            </a: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tom = </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firstName</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'Tom',</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lastName</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'Miller',</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toString</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function () {</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return </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this.firstName + " " + this.lastName;</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var </a:t>
            </a: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kate </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firstName: </a:t>
            </a: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'Kate',</a:t>
            </a: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lastName: </a:t>
            </a: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'Brown',</a:t>
            </a: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toString: function () {</a:t>
            </a: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return this.firstName + " " + this.lastName;</a:t>
            </a: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474688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3" name="Rectangle 5"/>
          <p:cNvSpPr>
            <a:spLocks noChangeArrowheads="1"/>
          </p:cNvSpPr>
          <p:nvPr/>
        </p:nvSpPr>
        <p:spPr bwMode="auto">
          <a:xfrm>
            <a:off x="990868" y="1965096"/>
            <a:ext cx="10081174" cy="171739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marL="0" lvl="1">
              <a:lnSpc>
                <a:spcPct val="110000"/>
              </a:lnSpc>
            </a:pP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for (var number = 0; number &lt; 10; number++) {</a:t>
            </a:r>
            <a:b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b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 Can use number here</a:t>
            </a:r>
            <a:b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b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b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b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number is still usable here</a:t>
            </a:r>
            <a:endPar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14050" name="Rectangle 2"/>
          <p:cNvSpPr>
            <a:spLocks noGrp="1" noChangeArrowheads="1"/>
          </p:cNvSpPr>
          <p:nvPr>
            <p:ph type="title"/>
          </p:nvPr>
        </p:nvSpPr>
        <p:spPr/>
        <p:txBody>
          <a:bodyPr>
            <a:normAutofit/>
          </a:bodyPr>
          <a:lstStyle/>
          <a:p>
            <a:r>
              <a:rPr lang="en-US" dirty="0" smtClean="0"/>
              <a:t>For Loop – Definition</a:t>
            </a:r>
            <a:endParaRPr lang="en-US" dirty="0"/>
          </a:p>
        </p:txBody>
      </p:sp>
      <p:sp>
        <p:nvSpPr>
          <p:cNvPr id="514051" name="Rectangle 3"/>
          <p:cNvSpPr>
            <a:spLocks noGrp="1" noChangeArrowheads="1"/>
          </p:cNvSpPr>
          <p:nvPr>
            <p:ph idx="1"/>
          </p:nvPr>
        </p:nvSpPr>
        <p:spPr>
          <a:xfrm>
            <a:off x="431688" y="3951937"/>
            <a:ext cx="11325450" cy="2601263"/>
          </a:xfrm>
        </p:spPr>
        <p:txBody>
          <a:bodyPr>
            <a:normAutofit fontScale="40000" lnSpcReduction="20000"/>
          </a:bodyPr>
          <a:lstStyle/>
          <a:p>
            <a:pPr>
              <a:lnSpc>
                <a:spcPct val="120000"/>
              </a:lnSpc>
            </a:pPr>
            <a:r>
              <a:rPr lang="en-US" sz="8000" dirty="0" smtClean="0">
                <a:solidFill>
                  <a:schemeClr val="tx2">
                    <a:lumMod val="75000"/>
                  </a:schemeClr>
                </a:solidFill>
                <a:latin typeface="+mj-lt"/>
              </a:rPr>
              <a:t>Initialization</a:t>
            </a:r>
            <a:r>
              <a:rPr lang="en-US" sz="8000" dirty="0" smtClean="0">
                <a:latin typeface="+mj-lt"/>
              </a:rPr>
              <a:t> – executed </a:t>
            </a:r>
            <a:r>
              <a:rPr lang="en-US" sz="8000" dirty="0">
                <a:latin typeface="+mj-lt"/>
              </a:rPr>
              <a:t>once, just before the loop is </a:t>
            </a:r>
            <a:r>
              <a:rPr lang="en-US" sz="8000" dirty="0" smtClean="0">
                <a:latin typeface="+mj-lt"/>
              </a:rPr>
              <a:t>entered</a:t>
            </a:r>
          </a:p>
          <a:p>
            <a:pPr>
              <a:lnSpc>
                <a:spcPct val="120000"/>
              </a:lnSpc>
            </a:pPr>
            <a:r>
              <a:rPr lang="en-US" sz="8000" dirty="0" smtClean="0">
                <a:solidFill>
                  <a:schemeClr val="tx2">
                    <a:lumMod val="75000"/>
                  </a:schemeClr>
                </a:solidFill>
                <a:latin typeface="+mj-lt"/>
              </a:rPr>
              <a:t>Test</a:t>
            </a:r>
            <a:r>
              <a:rPr lang="en-US" sz="8000" dirty="0" smtClean="0">
                <a:latin typeface="+mj-lt"/>
              </a:rPr>
              <a:t> – </a:t>
            </a:r>
            <a:r>
              <a:rPr lang="en-US" sz="8000" dirty="0" smtClean="0">
                <a:solidFill>
                  <a:srgbClr val="FFFFFF"/>
                </a:solidFill>
                <a:latin typeface="+mj-lt"/>
              </a:rPr>
              <a:t>checked </a:t>
            </a:r>
            <a:r>
              <a:rPr lang="en-US" sz="8000" dirty="0">
                <a:solidFill>
                  <a:srgbClr val="FFFFFF"/>
                </a:solidFill>
                <a:latin typeface="+mj-lt"/>
              </a:rPr>
              <a:t>before </a:t>
            </a:r>
            <a:r>
              <a:rPr lang="en-US" sz="8000" dirty="0">
                <a:latin typeface="+mj-lt"/>
              </a:rPr>
              <a:t>each iteration of the </a:t>
            </a:r>
            <a:r>
              <a:rPr lang="en-US" sz="8000" dirty="0" smtClean="0">
                <a:latin typeface="+mj-lt"/>
              </a:rPr>
              <a:t>loop (loop </a:t>
            </a:r>
            <a:r>
              <a:rPr lang="en-US" sz="8000" dirty="0" smtClean="0">
                <a:solidFill>
                  <a:schemeClr val="accent5">
                    <a:lumMod val="20000"/>
                    <a:lumOff val="80000"/>
                  </a:schemeClr>
                </a:solidFill>
                <a:latin typeface="+mj-lt"/>
              </a:rPr>
              <a:t>condition)</a:t>
            </a:r>
            <a:endParaRPr lang="en-US" sz="8000" dirty="0" smtClean="0">
              <a:latin typeface="+mj-lt"/>
            </a:endParaRPr>
          </a:p>
          <a:p>
            <a:pPr>
              <a:lnSpc>
                <a:spcPct val="120000"/>
              </a:lnSpc>
            </a:pPr>
            <a:r>
              <a:rPr lang="en-US" sz="8000" dirty="0" smtClean="0">
                <a:solidFill>
                  <a:schemeClr val="tx2">
                    <a:lumMod val="75000"/>
                  </a:schemeClr>
                </a:solidFill>
                <a:latin typeface="+mj-lt"/>
              </a:rPr>
              <a:t>Update</a:t>
            </a:r>
            <a:r>
              <a:rPr lang="en-US" sz="8000" dirty="0" smtClean="0">
                <a:latin typeface="+mj-lt"/>
              </a:rPr>
              <a:t> – executed </a:t>
            </a:r>
            <a:r>
              <a:rPr lang="en-US" sz="8000" dirty="0">
                <a:latin typeface="+mj-lt"/>
              </a:rPr>
              <a:t>at each iteration </a:t>
            </a:r>
            <a:r>
              <a:rPr lang="en-US" sz="8000" dirty="0">
                <a:solidFill>
                  <a:schemeClr val="accent5">
                    <a:lumMod val="20000"/>
                    <a:lumOff val="80000"/>
                  </a:schemeClr>
                </a:solidFill>
                <a:latin typeface="+mj-lt"/>
              </a:rPr>
              <a:t>after</a:t>
            </a:r>
            <a:r>
              <a:rPr lang="en-US" sz="8000" dirty="0">
                <a:latin typeface="+mj-lt"/>
              </a:rPr>
              <a:t> the </a:t>
            </a:r>
            <a:r>
              <a:rPr lang="en-US" sz="8000" dirty="0" smtClean="0">
                <a:latin typeface="+mj-lt"/>
              </a:rPr>
              <a:t>loop body</a:t>
            </a:r>
          </a:p>
          <a:p>
            <a:pPr>
              <a:lnSpc>
                <a:spcPct val="120000"/>
              </a:lnSpc>
            </a:pPr>
            <a:r>
              <a:rPr lang="en-US" sz="8000" dirty="0" smtClean="0">
                <a:solidFill>
                  <a:schemeClr val="tx2">
                    <a:lumMod val="75000"/>
                  </a:schemeClr>
                </a:solidFill>
                <a:latin typeface="+mj-lt"/>
              </a:rPr>
              <a:t>Body</a:t>
            </a:r>
            <a:r>
              <a:rPr lang="en-US" sz="8000" dirty="0" smtClean="0">
                <a:latin typeface="+mj-lt"/>
              </a:rPr>
              <a:t> – the code that will be executed at each iteration</a:t>
            </a:r>
            <a:endParaRPr lang="en-US" sz="8000" dirty="0">
              <a:latin typeface="+mj-lt"/>
            </a:endParaRPr>
          </a:p>
        </p:txBody>
      </p:sp>
      <p:sp>
        <p:nvSpPr>
          <p:cNvPr id="5" name="AutoShape 24"/>
          <p:cNvSpPr>
            <a:spLocks noChangeArrowheads="1"/>
          </p:cNvSpPr>
          <p:nvPr/>
        </p:nvSpPr>
        <p:spPr bwMode="auto">
          <a:xfrm>
            <a:off x="608012" y="1238398"/>
            <a:ext cx="2170248" cy="527804"/>
          </a:xfrm>
          <a:prstGeom prst="wedgeRoundRectCallout">
            <a:avLst>
              <a:gd name="adj1" fmla="val 37157"/>
              <a:gd name="adj2" fmla="val 108873"/>
              <a:gd name="adj3" fmla="val 16667"/>
            </a:avLst>
          </a:prstGeom>
          <a:solidFill>
            <a:srgbClr val="663606">
              <a:alpha val="95000"/>
            </a:srgbClr>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800" dirty="0" smtClean="0">
                <a:solidFill>
                  <a:srgbClr val="F7FFE7"/>
                </a:solidFill>
                <a:effectLst>
                  <a:outerShdw blurRad="38100" dist="38100" dir="2700000" algn="tl">
                    <a:srgbClr val="000000">
                      <a:alpha val="43137"/>
                    </a:srgbClr>
                  </a:outerShdw>
                </a:effectLst>
                <a:latin typeface="+mn-lt"/>
                <a:cs typeface="Consolas" pitchFamily="49" charset="0"/>
              </a:rPr>
              <a:t>Initialization</a:t>
            </a:r>
            <a:endParaRPr lang="bg-BG" sz="2800" dirty="0" smtClean="0">
              <a:solidFill>
                <a:srgbClr val="F7FFE7"/>
              </a:solidFill>
              <a:effectLst>
                <a:outerShdw blurRad="38100" dist="38100" dir="2700000" algn="tl">
                  <a:srgbClr val="000000">
                    <a:alpha val="43137"/>
                  </a:srgbClr>
                </a:outerShdw>
              </a:effectLst>
              <a:latin typeface="+mn-lt"/>
              <a:cs typeface="Consolas" pitchFamily="49" charset="0"/>
            </a:endParaRPr>
          </a:p>
        </p:txBody>
      </p:sp>
      <p:sp>
        <p:nvSpPr>
          <p:cNvPr id="6" name="AutoShape 24"/>
          <p:cNvSpPr>
            <a:spLocks noChangeArrowheads="1"/>
          </p:cNvSpPr>
          <p:nvPr/>
        </p:nvSpPr>
        <p:spPr bwMode="auto">
          <a:xfrm>
            <a:off x="4494211" y="1238398"/>
            <a:ext cx="1219202" cy="527804"/>
          </a:xfrm>
          <a:prstGeom prst="wedgeRoundRectCallout">
            <a:avLst>
              <a:gd name="adj1" fmla="val 44770"/>
              <a:gd name="adj2" fmla="val 101654"/>
              <a:gd name="adj3" fmla="val 16667"/>
            </a:avLst>
          </a:prstGeom>
          <a:solidFill>
            <a:srgbClr val="663606">
              <a:alpha val="95000"/>
            </a:srgbClr>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800" dirty="0" smtClean="0">
                <a:solidFill>
                  <a:srgbClr val="F7FFE7"/>
                </a:solidFill>
                <a:effectLst>
                  <a:outerShdw blurRad="38100" dist="38100" dir="2700000" algn="tl">
                    <a:srgbClr val="000000">
                      <a:alpha val="43137"/>
                    </a:srgbClr>
                  </a:outerShdw>
                </a:effectLst>
                <a:latin typeface="+mn-lt"/>
                <a:cs typeface="Consolas" pitchFamily="49" charset="0"/>
              </a:rPr>
              <a:t>Test</a:t>
            </a:r>
            <a:endParaRPr lang="bg-BG" sz="2800" dirty="0" smtClean="0">
              <a:solidFill>
                <a:srgbClr val="F7FFE7"/>
              </a:solidFill>
              <a:effectLst>
                <a:outerShdw blurRad="38100" dist="38100" dir="2700000" algn="tl">
                  <a:srgbClr val="000000">
                    <a:alpha val="43137"/>
                  </a:srgbClr>
                </a:outerShdw>
              </a:effectLst>
              <a:latin typeface="+mn-lt"/>
              <a:cs typeface="Consolas" pitchFamily="49" charset="0"/>
            </a:endParaRPr>
          </a:p>
        </p:txBody>
      </p:sp>
      <p:sp>
        <p:nvSpPr>
          <p:cNvPr id="7" name="AutoShape 24"/>
          <p:cNvSpPr>
            <a:spLocks noChangeArrowheads="1"/>
          </p:cNvSpPr>
          <p:nvPr/>
        </p:nvSpPr>
        <p:spPr bwMode="auto">
          <a:xfrm>
            <a:off x="7353164" y="1197500"/>
            <a:ext cx="1484448" cy="527804"/>
          </a:xfrm>
          <a:prstGeom prst="wedgeRoundRectCallout">
            <a:avLst>
              <a:gd name="adj1" fmla="val -37811"/>
              <a:gd name="adj2" fmla="val 113685"/>
              <a:gd name="adj3" fmla="val 16667"/>
            </a:avLst>
          </a:prstGeom>
          <a:solidFill>
            <a:srgbClr val="663606">
              <a:alpha val="95000"/>
            </a:srgbClr>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800" dirty="0" smtClean="0">
                <a:solidFill>
                  <a:srgbClr val="F7FFE7"/>
                </a:solidFill>
                <a:effectLst>
                  <a:outerShdw blurRad="38100" dist="38100" dir="2700000" algn="tl">
                    <a:srgbClr val="000000">
                      <a:alpha val="43137"/>
                    </a:srgbClr>
                  </a:outerShdw>
                </a:effectLst>
                <a:cs typeface="Consolas" pitchFamily="49" charset="0"/>
              </a:rPr>
              <a:t>Update</a:t>
            </a:r>
            <a:endParaRPr lang="bg-BG" sz="2800" dirty="0" smtClean="0">
              <a:solidFill>
                <a:srgbClr val="F7FFE7"/>
              </a:solidFill>
              <a:effectLst>
                <a:outerShdw blurRad="38100" dist="38100" dir="2700000" algn="tl">
                  <a:srgbClr val="000000">
                    <a:alpha val="43137"/>
                  </a:srgbClr>
                </a:outerShdw>
              </a:effectLst>
              <a:latin typeface="+mn-lt"/>
              <a:cs typeface="Consolas" pitchFamily="49" charset="0"/>
            </a:endParaRPr>
          </a:p>
        </p:txBody>
      </p:sp>
      <p:sp>
        <p:nvSpPr>
          <p:cNvPr id="8" name="AutoShape 24"/>
          <p:cNvSpPr>
            <a:spLocks noChangeArrowheads="1"/>
          </p:cNvSpPr>
          <p:nvPr/>
        </p:nvSpPr>
        <p:spPr bwMode="auto">
          <a:xfrm>
            <a:off x="6551612" y="3154685"/>
            <a:ext cx="1371601" cy="527804"/>
          </a:xfrm>
          <a:prstGeom prst="wedgeRoundRectCallout">
            <a:avLst>
              <a:gd name="adj1" fmla="val -115107"/>
              <a:gd name="adj2" fmla="val -150194"/>
              <a:gd name="adj3" fmla="val 16667"/>
            </a:avLst>
          </a:prstGeom>
          <a:solidFill>
            <a:srgbClr val="663606">
              <a:alpha val="95000"/>
            </a:srgbClr>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800" dirty="0" smtClean="0">
                <a:solidFill>
                  <a:srgbClr val="F7FFE7"/>
                </a:solidFill>
                <a:effectLst>
                  <a:outerShdw blurRad="38100" dist="38100" dir="2700000" algn="tl">
                    <a:srgbClr val="000000">
                      <a:alpha val="43137"/>
                    </a:srgbClr>
                  </a:outerShdw>
                </a:effectLst>
                <a:latin typeface="+mn-lt"/>
                <a:cs typeface="Consolas" pitchFamily="49" charset="0"/>
              </a:rPr>
              <a:t>Body</a:t>
            </a:r>
            <a:endParaRPr lang="bg-BG" sz="2800" dirty="0" smtClean="0">
              <a:solidFill>
                <a:srgbClr val="F7FFE7"/>
              </a:solidFill>
              <a:effectLst>
                <a:outerShdw blurRad="38100" dist="38100" dir="2700000" algn="tl">
                  <a:srgbClr val="000000">
                    <a:alpha val="43137"/>
                  </a:srgbClr>
                </a:outerShdw>
              </a:effectLst>
              <a:latin typeface="+mn-lt"/>
              <a:cs typeface="Consolas" pitchFamily="49" charset="0"/>
            </a:endParaRPr>
          </a:p>
        </p:txBody>
      </p:sp>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Tree>
    <p:extLst>
      <p:ext uri="{BB962C8B-B14F-4D97-AF65-F5344CB8AC3E}">
        <p14:creationId xmlns:p14="http://schemas.microsoft.com/office/powerpoint/2010/main" val="15012343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70012" y="4800600"/>
            <a:ext cx="8938472" cy="820600"/>
          </a:xfrm>
        </p:spPr>
        <p:txBody>
          <a:bodyPr/>
          <a:lstStyle/>
          <a:p>
            <a:r>
              <a:rPr lang="en-US" dirty="0"/>
              <a:t>Objects and Properties</a:t>
            </a:r>
            <a:endParaRPr lang="bg-BG" dirty="0"/>
          </a:p>
        </p:txBody>
      </p:sp>
      <p:sp>
        <p:nvSpPr>
          <p:cNvPr id="6" name="Text Placeholder 5"/>
          <p:cNvSpPr>
            <a:spLocks noGrp="1"/>
          </p:cNvSpPr>
          <p:nvPr>
            <p:ph type="body" idx="1"/>
          </p:nvPr>
        </p:nvSpPr>
        <p:spPr>
          <a:xfrm>
            <a:off x="1446212" y="5602568"/>
            <a:ext cx="8938472" cy="688256"/>
          </a:xfrm>
        </p:spPr>
        <p:txBody>
          <a:bodyPr/>
          <a:lstStyle/>
          <a:p>
            <a:r>
              <a:rPr lang="en-US" smtClean="0"/>
              <a:t>Live Demo</a:t>
            </a:r>
            <a:endParaRPr lang="bg-BG"/>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7812" y="1600200"/>
            <a:ext cx="609600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8005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953000"/>
            <a:ext cx="8938472" cy="820600"/>
          </a:xfrm>
        </p:spPr>
        <p:txBody>
          <a:bodyPr/>
          <a:lstStyle/>
          <a:p>
            <a:r>
              <a:rPr lang="en-US"/>
              <a:t>Object </a:t>
            </a:r>
            <a:r>
              <a:rPr lang="en-US" smtClean="0"/>
              <a:t>and Primitive </a:t>
            </a:r>
            <a:r>
              <a:rPr lang="en-US"/>
              <a:t>Types</a:t>
            </a:r>
            <a:endParaRPr lang="bg-BG"/>
          </a:p>
        </p:txBody>
      </p:sp>
      <p:sp>
        <p:nvSpPr>
          <p:cNvPr id="6" name="Text Placeholder 5"/>
          <p:cNvSpPr>
            <a:spLocks noGrp="1"/>
          </p:cNvSpPr>
          <p:nvPr>
            <p:ph type="body" idx="1"/>
          </p:nvPr>
        </p:nvSpPr>
        <p:spPr>
          <a:xfrm>
            <a:off x="1446212" y="5754968"/>
            <a:ext cx="8938472" cy="1416148"/>
          </a:xfrm>
        </p:spPr>
        <p:txBody>
          <a:bodyPr/>
          <a:lstStyle/>
          <a:p>
            <a:r>
              <a:rPr lang="en-US" smtClean="0"/>
              <a:t>Types </a:t>
            </a:r>
            <a:r>
              <a:rPr lang="en-US"/>
              <a:t>in JavaScript</a:t>
            </a:r>
            <a:endParaRPr lang="bg-BG"/>
          </a:p>
          <a:p>
            <a:endParaRPr lang="bg-BG"/>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71</a:t>
            </a:fld>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012" y="1143000"/>
            <a:ext cx="758190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4073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72</a:t>
            </a:fld>
            <a:endParaRPr lang="en-US" dirty="0"/>
          </a:p>
        </p:txBody>
      </p:sp>
      <p:sp>
        <p:nvSpPr>
          <p:cNvPr id="3" name="Content Placeholder 2"/>
          <p:cNvSpPr>
            <a:spLocks noGrp="1"/>
          </p:cNvSpPr>
          <p:nvPr>
            <p:ph idx="1"/>
          </p:nvPr>
        </p:nvSpPr>
        <p:spPr/>
        <p:txBody>
          <a:bodyPr>
            <a:normAutofit/>
          </a:bodyPr>
          <a:lstStyle/>
          <a:p>
            <a:pPr>
              <a:lnSpc>
                <a:spcPct val="100000"/>
              </a:lnSpc>
            </a:pPr>
            <a:r>
              <a:rPr lang="en-US" sz="3200" dirty="0"/>
              <a:t>JavaScript is a </a:t>
            </a:r>
            <a:r>
              <a:rPr lang="en-US" sz="3200" noProof="1" smtClean="0"/>
              <a:t>typeless</a:t>
            </a:r>
            <a:r>
              <a:rPr lang="en-US" sz="3200" dirty="0" smtClean="0"/>
              <a:t> </a:t>
            </a:r>
            <a:r>
              <a:rPr lang="en-US" sz="3200" dirty="0"/>
              <a:t>language</a:t>
            </a:r>
          </a:p>
          <a:p>
            <a:pPr lvl="1">
              <a:lnSpc>
                <a:spcPct val="100000"/>
              </a:lnSpc>
            </a:pPr>
            <a:r>
              <a:rPr lang="en-US" dirty="0"/>
              <a:t>Variables don’t have type, but their values do</a:t>
            </a:r>
          </a:p>
          <a:p>
            <a:pPr>
              <a:lnSpc>
                <a:spcPct val="100000"/>
              </a:lnSpc>
            </a:pPr>
            <a:r>
              <a:rPr lang="en-US" sz="3200" dirty="0"/>
              <a:t>JavaScript has </a:t>
            </a:r>
            <a:r>
              <a:rPr lang="en-US" sz="3200" dirty="0">
                <a:solidFill>
                  <a:schemeClr val="accent5">
                    <a:lumMod val="20000"/>
                    <a:lumOff val="80000"/>
                  </a:schemeClr>
                </a:solidFill>
              </a:rPr>
              <a:t>six</a:t>
            </a:r>
            <a:r>
              <a:rPr lang="en-US" sz="3200" dirty="0"/>
              <a:t> different types:</a:t>
            </a:r>
          </a:p>
          <a:p>
            <a:pPr lvl="1">
              <a:lnSpc>
                <a:spcPct val="100000"/>
              </a:lnSpc>
            </a:pPr>
            <a:r>
              <a:rPr lang="en-US" b="1" dirty="0" smtClean="0">
                <a:solidFill>
                  <a:schemeClr val="tx2">
                    <a:lumMod val="75000"/>
                  </a:schemeClr>
                </a:solidFill>
                <a:latin typeface="Consolas" panose="020B0609020204030204" pitchFamily="49" charset="0"/>
                <a:cs typeface="Consolas" panose="020B0609020204030204" pitchFamily="49" charset="0"/>
              </a:rPr>
              <a:t>number</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string</a:t>
            </a:r>
            <a:r>
              <a:rPr lang="en-US" dirty="0"/>
              <a:t>, </a:t>
            </a:r>
            <a:r>
              <a:rPr lang="en-US" b="1" noProof="1" smtClean="0">
                <a:solidFill>
                  <a:schemeClr val="tx2">
                    <a:lumMod val="75000"/>
                  </a:schemeClr>
                </a:solidFill>
                <a:latin typeface="Consolas" panose="020B0609020204030204" pitchFamily="49" charset="0"/>
                <a:cs typeface="Consolas" panose="020B0609020204030204" pitchFamily="49" charset="0"/>
              </a:rPr>
              <a:t>boolean</a:t>
            </a:r>
            <a:r>
              <a:rPr lang="en-US" dirty="0" smtClean="0"/>
              <a:t>, </a:t>
            </a:r>
            <a:r>
              <a:rPr lang="en-US" b="1" dirty="0" smtClean="0">
                <a:solidFill>
                  <a:schemeClr val="tx2">
                    <a:lumMod val="75000"/>
                  </a:schemeClr>
                </a:solidFill>
                <a:latin typeface="Consolas" panose="020B0609020204030204" pitchFamily="49" charset="0"/>
                <a:cs typeface="Consolas" panose="020B0609020204030204" pitchFamily="49" charset="0"/>
              </a:rPr>
              <a:t>null</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undefined</a:t>
            </a:r>
            <a:r>
              <a:rPr lang="en-US" dirty="0" smtClean="0">
                <a:solidFill>
                  <a:schemeClr val="tx2">
                    <a:lumMod val="75000"/>
                  </a:schemeClr>
                </a:solidFill>
              </a:rPr>
              <a:t> </a:t>
            </a:r>
            <a:r>
              <a:rPr lang="en-US" dirty="0"/>
              <a:t>and </a:t>
            </a:r>
            <a:r>
              <a:rPr lang="en-US" b="1" dirty="0" smtClean="0">
                <a:solidFill>
                  <a:schemeClr val="tx2">
                    <a:lumMod val="75000"/>
                  </a:schemeClr>
                </a:solidFill>
                <a:latin typeface="Consolas" panose="020B0609020204030204" pitchFamily="49" charset="0"/>
                <a:cs typeface="Consolas" panose="020B0609020204030204" pitchFamily="49" charset="0"/>
              </a:rPr>
              <a:t>object</a:t>
            </a:r>
            <a:endParaRPr lang="en-US" b="1" dirty="0">
              <a:solidFill>
                <a:schemeClr val="tx2">
                  <a:lumMod val="75000"/>
                </a:schemeClr>
              </a:solidFill>
              <a:latin typeface="Consolas" panose="020B0609020204030204" pitchFamily="49" charset="0"/>
              <a:cs typeface="Consolas" panose="020B0609020204030204" pitchFamily="49" charset="0"/>
            </a:endParaRPr>
          </a:p>
          <a:p>
            <a:pPr>
              <a:lnSpc>
                <a:spcPct val="100000"/>
              </a:lnSpc>
            </a:pPr>
            <a:r>
              <a:rPr lang="en-US" sz="3200" dirty="0">
                <a:solidFill>
                  <a:schemeClr val="accent5">
                    <a:lumMod val="20000"/>
                    <a:lumOff val="80000"/>
                  </a:schemeClr>
                </a:solidFill>
                <a:latin typeface="Consolas" panose="020B0609020204030204" pitchFamily="49" charset="0"/>
                <a:cs typeface="Consolas" panose="020B0609020204030204" pitchFamily="49" charset="0"/>
              </a:rPr>
              <a:t>Object</a:t>
            </a:r>
            <a:r>
              <a:rPr lang="en-US" sz="3200" dirty="0">
                <a:solidFill>
                  <a:schemeClr val="accent5">
                    <a:lumMod val="20000"/>
                    <a:lumOff val="80000"/>
                  </a:schemeClr>
                </a:solidFill>
              </a:rPr>
              <a:t> </a:t>
            </a:r>
            <a:r>
              <a:rPr lang="en-US" sz="3200" dirty="0"/>
              <a:t>is the only </a:t>
            </a:r>
            <a:r>
              <a:rPr lang="en-US" sz="3200" dirty="0">
                <a:solidFill>
                  <a:schemeClr val="accent5">
                    <a:lumMod val="20000"/>
                    <a:lumOff val="80000"/>
                  </a:schemeClr>
                </a:solidFill>
              </a:rPr>
              <a:t>Object </a:t>
            </a:r>
            <a:r>
              <a:rPr lang="en-US" sz="3200" dirty="0"/>
              <a:t>type</a:t>
            </a:r>
          </a:p>
          <a:p>
            <a:pPr lvl="1">
              <a:lnSpc>
                <a:spcPct val="100000"/>
              </a:lnSpc>
            </a:pPr>
            <a:r>
              <a:rPr lang="en-US" dirty="0"/>
              <a:t>It is copied by </a:t>
            </a:r>
            <a:r>
              <a:rPr lang="en-US" dirty="0">
                <a:solidFill>
                  <a:schemeClr val="accent5">
                    <a:lumMod val="20000"/>
                    <a:lumOff val="80000"/>
                  </a:schemeClr>
                </a:solidFill>
              </a:rPr>
              <a:t>reference</a:t>
            </a:r>
          </a:p>
          <a:p>
            <a:pPr>
              <a:lnSpc>
                <a:spcPct val="100000"/>
              </a:lnSpc>
            </a:pPr>
            <a:r>
              <a:rPr lang="en-US" sz="3200" b="1" dirty="0" smtClean="0">
                <a:solidFill>
                  <a:schemeClr val="tx2">
                    <a:lumMod val="75000"/>
                  </a:schemeClr>
                </a:solidFill>
                <a:latin typeface="Consolas" panose="020B0609020204030204" pitchFamily="49" charset="0"/>
                <a:cs typeface="Consolas" panose="020B0609020204030204" pitchFamily="49" charset="0"/>
              </a:rPr>
              <a:t>number</a:t>
            </a:r>
            <a:r>
              <a:rPr lang="en-US" sz="3200" dirty="0"/>
              <a:t>, </a:t>
            </a:r>
            <a:r>
              <a:rPr lang="en-US" sz="3200" b="1" dirty="0" smtClean="0">
                <a:solidFill>
                  <a:schemeClr val="tx2">
                    <a:lumMod val="75000"/>
                  </a:schemeClr>
                </a:solidFill>
                <a:latin typeface="Consolas" panose="020B0609020204030204" pitchFamily="49" charset="0"/>
                <a:cs typeface="Consolas" panose="020B0609020204030204" pitchFamily="49" charset="0"/>
              </a:rPr>
              <a:t>string</a:t>
            </a:r>
            <a:r>
              <a:rPr lang="en-US" sz="3200" dirty="0"/>
              <a:t>, </a:t>
            </a:r>
            <a:r>
              <a:rPr lang="en-US" sz="3200" b="1" noProof="1" smtClean="0">
                <a:solidFill>
                  <a:schemeClr val="tx2">
                    <a:lumMod val="75000"/>
                  </a:schemeClr>
                </a:solidFill>
                <a:latin typeface="Consolas" panose="020B0609020204030204" pitchFamily="49" charset="0"/>
                <a:cs typeface="Consolas" panose="020B0609020204030204" pitchFamily="49" charset="0"/>
              </a:rPr>
              <a:t>boolean</a:t>
            </a:r>
            <a:r>
              <a:rPr lang="en-US" sz="3200" dirty="0" smtClean="0"/>
              <a:t>, </a:t>
            </a:r>
            <a:r>
              <a:rPr lang="en-US" sz="3200" b="1" dirty="0" smtClean="0">
                <a:solidFill>
                  <a:schemeClr val="tx2">
                    <a:lumMod val="75000"/>
                  </a:schemeClr>
                </a:solidFill>
                <a:latin typeface="Consolas" panose="020B0609020204030204" pitchFamily="49" charset="0"/>
                <a:cs typeface="Consolas" panose="020B0609020204030204" pitchFamily="49" charset="0"/>
              </a:rPr>
              <a:t>null</a:t>
            </a:r>
            <a:r>
              <a:rPr lang="en-US" sz="3200" dirty="0"/>
              <a:t>, </a:t>
            </a:r>
            <a:r>
              <a:rPr lang="en-US" sz="3200" b="1" dirty="0" smtClean="0">
                <a:solidFill>
                  <a:schemeClr val="tx2">
                    <a:lumMod val="75000"/>
                  </a:schemeClr>
                </a:solidFill>
                <a:latin typeface="Consolas" panose="020B0609020204030204" pitchFamily="49" charset="0"/>
                <a:cs typeface="Consolas" panose="020B0609020204030204" pitchFamily="49" charset="0"/>
              </a:rPr>
              <a:t>undefined</a:t>
            </a:r>
            <a:r>
              <a:rPr lang="en-US" sz="3200" dirty="0" smtClean="0">
                <a:solidFill>
                  <a:schemeClr val="tx2">
                    <a:lumMod val="75000"/>
                  </a:schemeClr>
                </a:solidFill>
              </a:rPr>
              <a:t> </a:t>
            </a:r>
            <a:r>
              <a:rPr lang="en-US" sz="3200" dirty="0"/>
              <a:t>are </a:t>
            </a:r>
            <a:r>
              <a:rPr lang="en-US" sz="3200" dirty="0">
                <a:solidFill>
                  <a:schemeClr val="accent5">
                    <a:lumMod val="20000"/>
                    <a:lumOff val="80000"/>
                  </a:schemeClr>
                </a:solidFill>
              </a:rPr>
              <a:t>primitive</a:t>
            </a:r>
            <a:r>
              <a:rPr lang="en-US" sz="3200" dirty="0"/>
              <a:t> types</a:t>
            </a:r>
          </a:p>
          <a:p>
            <a:pPr lvl="1">
              <a:lnSpc>
                <a:spcPct val="100000"/>
              </a:lnSpc>
            </a:pPr>
            <a:r>
              <a:rPr lang="en-US" dirty="0"/>
              <a:t>Copied by </a:t>
            </a:r>
            <a:r>
              <a:rPr lang="en-US" dirty="0" smtClean="0">
                <a:solidFill>
                  <a:schemeClr val="accent5">
                    <a:lumMod val="20000"/>
                    <a:lumOff val="80000"/>
                  </a:schemeClr>
                </a:solidFill>
              </a:rPr>
              <a:t>value</a:t>
            </a:r>
            <a:endParaRPr lang="bg-BG" sz="3600" dirty="0"/>
          </a:p>
        </p:txBody>
      </p:sp>
      <p:sp>
        <p:nvSpPr>
          <p:cNvPr id="4" name="Title 3"/>
          <p:cNvSpPr>
            <a:spLocks noGrp="1"/>
          </p:cNvSpPr>
          <p:nvPr>
            <p:ph type="title"/>
          </p:nvPr>
        </p:nvSpPr>
        <p:spPr/>
        <p:txBody>
          <a:bodyPr/>
          <a:lstStyle/>
          <a:p>
            <a:r>
              <a:rPr lang="en-US"/>
              <a:t>Reference and Primitive Types</a:t>
            </a:r>
            <a:endParaRPr lang="bg-BG"/>
          </a:p>
        </p:txBody>
      </p:sp>
    </p:spTree>
    <p:extLst>
      <p:ext uri="{BB962C8B-B14F-4D97-AF65-F5344CB8AC3E}">
        <p14:creationId xmlns:p14="http://schemas.microsoft.com/office/powerpoint/2010/main" val="3323466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73</a:t>
            </a:fld>
            <a:endParaRPr lang="en-US" dirty="0"/>
          </a:p>
        </p:txBody>
      </p:sp>
      <p:sp>
        <p:nvSpPr>
          <p:cNvPr id="3" name="Content Placeholder 2"/>
          <p:cNvSpPr>
            <a:spLocks noGrp="1"/>
          </p:cNvSpPr>
          <p:nvPr>
            <p:ph idx="1"/>
          </p:nvPr>
        </p:nvSpPr>
        <p:spPr/>
        <p:txBody>
          <a:bodyPr/>
          <a:lstStyle/>
          <a:p>
            <a:r>
              <a:rPr lang="en-US" dirty="0"/>
              <a:t>The primitive types are </a:t>
            </a:r>
            <a:r>
              <a:rPr lang="en-US" b="1" noProof="1" smtClean="0">
                <a:solidFill>
                  <a:schemeClr val="tx2">
                    <a:lumMod val="75000"/>
                  </a:schemeClr>
                </a:solidFill>
                <a:latin typeface="Consolas" panose="020B0609020204030204" pitchFamily="49" charset="0"/>
                <a:cs typeface="Consolas" panose="020B0609020204030204" pitchFamily="49" charset="0"/>
              </a:rPr>
              <a:t>boolean</a:t>
            </a:r>
            <a:r>
              <a:rPr lang="en-US" dirty="0" smtClean="0"/>
              <a:t>, </a:t>
            </a:r>
            <a:r>
              <a:rPr lang="en-US" b="1" dirty="0">
                <a:solidFill>
                  <a:schemeClr val="tx2">
                    <a:lumMod val="75000"/>
                  </a:schemeClr>
                </a:solidFill>
                <a:latin typeface="Consolas" panose="020B0609020204030204" pitchFamily="49" charset="0"/>
                <a:cs typeface="Consolas" panose="020B0609020204030204" pitchFamily="49" charset="0"/>
              </a:rPr>
              <a:t>n</a:t>
            </a:r>
            <a:r>
              <a:rPr lang="en-US" b="1" dirty="0" smtClean="0">
                <a:solidFill>
                  <a:schemeClr val="tx2">
                    <a:lumMod val="75000"/>
                  </a:schemeClr>
                </a:solidFill>
                <a:latin typeface="Consolas" panose="020B0609020204030204" pitchFamily="49" charset="0"/>
                <a:cs typeface="Consolas" panose="020B0609020204030204" pitchFamily="49" charset="0"/>
              </a:rPr>
              <a:t>umber</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string</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undefined</a:t>
            </a:r>
            <a:r>
              <a:rPr lang="en-US" dirty="0" smtClean="0"/>
              <a:t> </a:t>
            </a:r>
            <a:r>
              <a:rPr lang="en-US" dirty="0"/>
              <a:t>and </a:t>
            </a:r>
            <a:r>
              <a:rPr lang="en-US" b="1" dirty="0" smtClean="0">
                <a:solidFill>
                  <a:schemeClr val="tx2">
                    <a:lumMod val="75000"/>
                  </a:schemeClr>
                </a:solidFill>
                <a:latin typeface="Consolas" panose="020B0609020204030204" pitchFamily="49" charset="0"/>
                <a:cs typeface="Consolas" panose="020B0609020204030204" pitchFamily="49" charset="0"/>
              </a:rPr>
              <a:t>null</a:t>
            </a:r>
            <a:endParaRPr lang="en-US" b="1" dirty="0">
              <a:solidFill>
                <a:schemeClr val="tx2">
                  <a:lumMod val="75000"/>
                </a:schemeClr>
              </a:solidFill>
              <a:latin typeface="Consolas" panose="020B0609020204030204" pitchFamily="49" charset="0"/>
              <a:cs typeface="Consolas" panose="020B0609020204030204" pitchFamily="49" charset="0"/>
            </a:endParaRPr>
          </a:p>
          <a:p>
            <a:pPr lvl="1"/>
            <a:r>
              <a:rPr lang="en-US" dirty="0"/>
              <a:t>All the other types are actually of type object</a:t>
            </a:r>
          </a:p>
          <a:p>
            <a:pPr lvl="2">
              <a:spcAft>
                <a:spcPts val="10800"/>
              </a:spcAft>
            </a:pPr>
            <a:r>
              <a:rPr lang="en-US" dirty="0"/>
              <a:t>Including arrays, dates, custom types, etc…</a:t>
            </a:r>
          </a:p>
          <a:p>
            <a:pPr>
              <a:spcBef>
                <a:spcPts val="1800"/>
              </a:spcBef>
            </a:pPr>
            <a:r>
              <a:rPr lang="en-US" dirty="0"/>
              <a:t>All types derive from </a:t>
            </a:r>
            <a:r>
              <a:rPr lang="en-US" b="1" dirty="0">
                <a:solidFill>
                  <a:schemeClr val="tx2">
                    <a:lumMod val="75000"/>
                  </a:schemeClr>
                </a:solidFill>
                <a:latin typeface="Consolas" panose="020B0609020204030204" pitchFamily="49" charset="0"/>
                <a:cs typeface="Consolas" panose="020B0609020204030204" pitchFamily="49" charset="0"/>
              </a:rPr>
              <a:t>object</a:t>
            </a:r>
          </a:p>
          <a:p>
            <a:pPr lvl="1"/>
            <a:r>
              <a:rPr lang="en-US" dirty="0"/>
              <a:t>Their type is </a:t>
            </a:r>
            <a:r>
              <a:rPr lang="en-US" b="1" dirty="0">
                <a:solidFill>
                  <a:schemeClr val="tx2">
                    <a:lumMod val="75000"/>
                  </a:schemeClr>
                </a:solidFill>
                <a:latin typeface="Consolas" panose="020B0609020204030204" pitchFamily="49" charset="0"/>
                <a:cs typeface="Consolas" panose="020B0609020204030204" pitchFamily="49" charset="0"/>
              </a:rPr>
              <a:t>object</a:t>
            </a:r>
          </a:p>
          <a:p>
            <a:endParaRPr lang="bg-BG" dirty="0"/>
          </a:p>
        </p:txBody>
      </p:sp>
      <p:sp>
        <p:nvSpPr>
          <p:cNvPr id="4" name="Title 3"/>
          <p:cNvSpPr>
            <a:spLocks noGrp="1"/>
          </p:cNvSpPr>
          <p:nvPr>
            <p:ph type="title"/>
          </p:nvPr>
        </p:nvSpPr>
        <p:spPr/>
        <p:txBody>
          <a:bodyPr/>
          <a:lstStyle/>
          <a:p>
            <a:r>
              <a:rPr lang="en-US"/>
              <a:t>Reference and Primitive Types (2)</a:t>
            </a:r>
            <a:endParaRPr lang="bg-BG"/>
          </a:p>
        </p:txBody>
      </p:sp>
      <p:sp>
        <p:nvSpPr>
          <p:cNvPr id="5" name="Text Placeholder 5"/>
          <p:cNvSpPr txBox="1">
            <a:spLocks/>
          </p:cNvSpPr>
          <p:nvPr/>
        </p:nvSpPr>
        <p:spPr>
          <a:xfrm>
            <a:off x="836612" y="3783449"/>
            <a:ext cx="10515600" cy="116955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pPr>
              <a:spcBef>
                <a:spcPts val="600"/>
              </a:spcBef>
            </a:pPr>
            <a:r>
              <a:rPr lang="en-US" dirty="0" smtClean="0">
                <a:solidFill>
                  <a:srgbClr val="FBEEC9"/>
                </a:solidFill>
              </a:rPr>
              <a:t>console.log(typeof </a:t>
            </a:r>
            <a:r>
              <a:rPr lang="en-US" dirty="0">
                <a:solidFill>
                  <a:srgbClr val="FBEEC9"/>
                </a:solidFill>
              </a:rPr>
              <a:t>new</a:t>
            </a:r>
            <a:r>
              <a:rPr lang="en-US" dirty="0" smtClean="0">
                <a:solidFill>
                  <a:srgbClr val="FBEEC9"/>
                </a:solidFill>
              </a:rPr>
              <a:t> Object() === typeof </a:t>
            </a:r>
            <a:r>
              <a:rPr lang="en-US" dirty="0">
                <a:solidFill>
                  <a:srgbClr val="FBEEC9"/>
                </a:solidFill>
              </a:rPr>
              <a:t>new</a:t>
            </a:r>
            <a:r>
              <a:rPr lang="en-US" dirty="0" smtClean="0">
                <a:solidFill>
                  <a:srgbClr val="FBEEC9"/>
                </a:solidFill>
              </a:rPr>
              <a:t> </a:t>
            </a:r>
            <a:r>
              <a:rPr lang="en-US" dirty="0">
                <a:solidFill>
                  <a:srgbClr val="FBEEC9"/>
                </a:solidFill>
              </a:rPr>
              <a:t>Array</a:t>
            </a:r>
            <a:r>
              <a:rPr lang="en-US" dirty="0" smtClean="0">
                <a:solidFill>
                  <a:srgbClr val="FBEEC9"/>
                </a:solidFill>
              </a:rPr>
              <a:t>()); // true</a:t>
            </a:r>
          </a:p>
          <a:p>
            <a:pPr>
              <a:spcBef>
                <a:spcPts val="600"/>
              </a:spcBef>
            </a:pPr>
            <a:r>
              <a:rPr lang="en-US" dirty="0">
                <a:solidFill>
                  <a:srgbClr val="FBEEC9"/>
                </a:solidFill>
              </a:rPr>
              <a:t>console.log(typeof new Object() === typeof new Date</a:t>
            </a:r>
            <a:r>
              <a:rPr lang="en-US" dirty="0" smtClean="0">
                <a:solidFill>
                  <a:srgbClr val="FBEEC9"/>
                </a:solidFill>
              </a:rPr>
              <a:t>()); // true</a:t>
            </a:r>
            <a:endParaRPr lang="en-US" dirty="0">
              <a:solidFill>
                <a:srgbClr val="FBEEC9"/>
              </a:solidFill>
            </a:endParaRPr>
          </a:p>
          <a:p>
            <a:pPr>
              <a:spcBef>
                <a:spcPts val="600"/>
              </a:spcBef>
            </a:pPr>
            <a:r>
              <a:rPr lang="en-US" dirty="0" smtClean="0">
                <a:solidFill>
                  <a:srgbClr val="FBEEC9"/>
                </a:solidFill>
              </a:rPr>
              <a:t>console.log(typeof </a:t>
            </a:r>
            <a:r>
              <a:rPr lang="en-US" dirty="0">
                <a:solidFill>
                  <a:srgbClr val="FBEEC9"/>
                </a:solidFill>
              </a:rPr>
              <a:t>new</a:t>
            </a:r>
            <a:r>
              <a:rPr lang="en-US" dirty="0" smtClean="0">
                <a:solidFill>
                  <a:srgbClr val="FBEEC9"/>
                </a:solidFill>
              </a:rPr>
              <a:t> </a:t>
            </a:r>
            <a:r>
              <a:rPr lang="en-US" dirty="0">
                <a:solidFill>
                  <a:srgbClr val="FBEEC9"/>
                </a:solidFill>
              </a:rPr>
              <a:t>Array() === typeof new Date</a:t>
            </a:r>
            <a:r>
              <a:rPr lang="en-US" dirty="0" smtClean="0">
                <a:solidFill>
                  <a:srgbClr val="FBEEC9"/>
                </a:solidFill>
              </a:rPr>
              <a:t>());</a:t>
            </a:r>
            <a:r>
              <a:rPr lang="en-US" dirty="0">
                <a:solidFill>
                  <a:srgbClr val="FBEEC9"/>
                </a:solidFill>
              </a:rPr>
              <a:t> </a:t>
            </a:r>
            <a:r>
              <a:rPr lang="en-US" dirty="0" smtClean="0">
                <a:solidFill>
                  <a:srgbClr val="FBEEC9"/>
                </a:solidFill>
              </a:rPr>
              <a:t>// true </a:t>
            </a:r>
            <a:endParaRPr lang="en-US" dirty="0">
              <a:solidFill>
                <a:srgbClr val="FBEEC9"/>
              </a:solidFill>
            </a:endParaRPr>
          </a:p>
        </p:txBody>
      </p:sp>
    </p:spTree>
    <p:extLst>
      <p:ext uri="{BB962C8B-B14F-4D97-AF65-F5344CB8AC3E}">
        <p14:creationId xmlns:p14="http://schemas.microsoft.com/office/powerpoint/2010/main" val="193640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74</a:t>
            </a:fld>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tx2">
                    <a:lumMod val="75000"/>
                  </a:schemeClr>
                </a:solidFill>
              </a:rPr>
              <a:t>Primitive types </a:t>
            </a:r>
            <a:r>
              <a:rPr lang="en-US" dirty="0"/>
              <a:t>are passed </a:t>
            </a:r>
            <a:r>
              <a:rPr lang="en-US" dirty="0">
                <a:solidFill>
                  <a:schemeClr val="accent5">
                    <a:lumMod val="20000"/>
                    <a:lumOff val="80000"/>
                  </a:schemeClr>
                </a:solidFill>
              </a:rPr>
              <a:t>by value</a:t>
            </a:r>
          </a:p>
          <a:p>
            <a:pPr lvl="1">
              <a:lnSpc>
                <a:spcPct val="100000"/>
              </a:lnSpc>
            </a:pPr>
            <a:r>
              <a:rPr lang="en-US" dirty="0"/>
              <a:t>When passed as argument</a:t>
            </a:r>
          </a:p>
          <a:p>
            <a:pPr lvl="2">
              <a:lnSpc>
                <a:spcPct val="100000"/>
              </a:lnSpc>
            </a:pPr>
            <a:r>
              <a:rPr lang="en-US" dirty="0"/>
              <a:t>New memory is allocated </a:t>
            </a:r>
          </a:p>
          <a:p>
            <a:pPr lvl="2">
              <a:lnSpc>
                <a:spcPct val="100000"/>
              </a:lnSpc>
            </a:pPr>
            <a:r>
              <a:rPr lang="en-US" dirty="0"/>
              <a:t>The value is copied in the new memory</a:t>
            </a:r>
          </a:p>
          <a:p>
            <a:pPr lvl="2">
              <a:lnSpc>
                <a:spcPct val="100000"/>
              </a:lnSpc>
            </a:pPr>
            <a:r>
              <a:rPr lang="en-US" dirty="0"/>
              <a:t>The value in the new memory is passed</a:t>
            </a:r>
          </a:p>
          <a:p>
            <a:pPr>
              <a:lnSpc>
                <a:spcPct val="100000"/>
              </a:lnSpc>
            </a:pPr>
            <a:r>
              <a:rPr lang="en-US" dirty="0"/>
              <a:t>Primitive types are initialized with type literals</a:t>
            </a:r>
          </a:p>
          <a:p>
            <a:pPr>
              <a:lnSpc>
                <a:spcPct val="100000"/>
              </a:lnSpc>
            </a:pPr>
            <a:endParaRPr lang="en-US" dirty="0"/>
          </a:p>
          <a:p>
            <a:pPr>
              <a:lnSpc>
                <a:spcPct val="100000"/>
              </a:lnSpc>
              <a:spcBef>
                <a:spcPts val="2400"/>
              </a:spcBef>
            </a:pPr>
            <a:r>
              <a:rPr lang="en-US" dirty="0"/>
              <a:t>Primitive types have </a:t>
            </a:r>
            <a:r>
              <a:rPr lang="en-US" dirty="0" smtClean="0"/>
              <a:t>an </a:t>
            </a:r>
            <a:r>
              <a:rPr lang="en-US" dirty="0"/>
              <a:t>object type </a:t>
            </a:r>
            <a:r>
              <a:rPr lang="en-US" dirty="0">
                <a:solidFill>
                  <a:schemeClr val="accent5">
                    <a:lumMod val="20000"/>
                    <a:lumOff val="80000"/>
                  </a:schemeClr>
                </a:solidFill>
              </a:rPr>
              <a:t>wrapper</a:t>
            </a:r>
          </a:p>
          <a:p>
            <a:endParaRPr lang="bg-BG" dirty="0"/>
          </a:p>
        </p:txBody>
      </p:sp>
      <p:sp>
        <p:nvSpPr>
          <p:cNvPr id="4" name="Title 3"/>
          <p:cNvSpPr>
            <a:spLocks noGrp="1"/>
          </p:cNvSpPr>
          <p:nvPr>
            <p:ph type="title"/>
          </p:nvPr>
        </p:nvSpPr>
        <p:spPr/>
        <p:txBody>
          <a:bodyPr/>
          <a:lstStyle/>
          <a:p>
            <a:r>
              <a:rPr lang="en-US"/>
              <a:t>Primitive Types</a:t>
            </a:r>
            <a:endParaRPr lang="bg-BG"/>
          </a:p>
        </p:txBody>
      </p:sp>
      <p:sp>
        <p:nvSpPr>
          <p:cNvPr id="5" name="Text Placeholder 5"/>
          <p:cNvSpPr txBox="1">
            <a:spLocks/>
          </p:cNvSpPr>
          <p:nvPr/>
        </p:nvSpPr>
        <p:spPr>
          <a:xfrm>
            <a:off x="793170" y="5007114"/>
            <a:ext cx="10635242" cy="76944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dirty="0" smtClean="0">
                <a:solidFill>
                  <a:srgbClr val="FBEEC9"/>
                </a:solidFill>
              </a:rPr>
              <a:t>var number = 5;</a:t>
            </a:r>
          </a:p>
          <a:p>
            <a:r>
              <a:rPr lang="en-US" sz="2200" dirty="0" smtClean="0">
                <a:solidFill>
                  <a:srgbClr val="FBEEC9"/>
                </a:solidFill>
              </a:rPr>
              <a:t>var text = 'Hello there!';</a:t>
            </a:r>
            <a:endParaRPr lang="en-US" sz="2200" dirty="0">
              <a:solidFill>
                <a:srgbClr val="FBEEC9"/>
              </a:solidFill>
            </a:endParaRPr>
          </a:p>
        </p:txBody>
      </p:sp>
    </p:spTree>
    <p:extLst>
      <p:ext uri="{BB962C8B-B14F-4D97-AF65-F5344CB8AC3E}">
        <p14:creationId xmlns:p14="http://schemas.microsoft.com/office/powerpoint/2010/main" val="1061424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75</a:t>
            </a:fld>
            <a:endParaRPr lang="en-US" dirty="0"/>
          </a:p>
        </p:txBody>
      </p:sp>
      <p:sp>
        <p:nvSpPr>
          <p:cNvPr id="3" name="Content Placeholder 2"/>
          <p:cNvSpPr>
            <a:spLocks noGrp="1"/>
          </p:cNvSpPr>
          <p:nvPr>
            <p:ph idx="1"/>
          </p:nvPr>
        </p:nvSpPr>
        <p:spPr/>
        <p:txBody>
          <a:bodyPr/>
          <a:lstStyle/>
          <a:p>
            <a:r>
              <a:rPr lang="en-US"/>
              <a:t>Assign string values to two variables</a:t>
            </a:r>
          </a:p>
          <a:p>
            <a:pPr lvl="1"/>
            <a:r>
              <a:rPr lang="en-US"/>
              <a:t>Create an object using their value</a:t>
            </a:r>
          </a:p>
          <a:p>
            <a:pPr lvl="1"/>
            <a:r>
              <a:rPr lang="en-US"/>
              <a:t>Change the value of the variables</a:t>
            </a:r>
          </a:p>
          <a:p>
            <a:pPr lvl="1"/>
            <a:r>
              <a:rPr lang="en-US"/>
              <a:t>Each object has its own value</a:t>
            </a:r>
          </a:p>
          <a:p>
            <a:endParaRPr lang="bg-BG"/>
          </a:p>
        </p:txBody>
      </p:sp>
      <p:sp>
        <p:nvSpPr>
          <p:cNvPr id="4" name="Title 3"/>
          <p:cNvSpPr>
            <a:spLocks noGrp="1"/>
          </p:cNvSpPr>
          <p:nvPr>
            <p:ph type="title"/>
          </p:nvPr>
        </p:nvSpPr>
        <p:spPr/>
        <p:txBody>
          <a:bodyPr/>
          <a:lstStyle/>
          <a:p>
            <a:r>
              <a:rPr lang="en-US"/>
              <a:t>Primitive Types – </a:t>
            </a:r>
            <a:r>
              <a:rPr lang="en-US" smtClean="0"/>
              <a:t>Example</a:t>
            </a:r>
            <a:endParaRPr lang="bg-BG"/>
          </a:p>
        </p:txBody>
      </p:sp>
      <p:sp>
        <p:nvSpPr>
          <p:cNvPr id="5" name="Text Placeholder 5"/>
          <p:cNvSpPr txBox="1">
            <a:spLocks/>
          </p:cNvSpPr>
          <p:nvPr/>
        </p:nvSpPr>
        <p:spPr>
          <a:xfrm>
            <a:off x="756000" y="4114800"/>
            <a:ext cx="9986612" cy="201593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fName = </a:t>
            </a:r>
            <a:r>
              <a:rPr lang="en-US" sz="2200" dirty="0" smtClean="0">
                <a:solidFill>
                  <a:srgbClr val="FBEEC9"/>
                </a:solidFill>
              </a:rPr>
              <a:t>'</a:t>
            </a:r>
            <a:r>
              <a:rPr lang="en-US" sz="2200" noProof="1" smtClean="0">
                <a:solidFill>
                  <a:srgbClr val="FBEEC9"/>
                </a:solidFill>
              </a:rPr>
              <a:t>Pesho</a:t>
            </a:r>
            <a:r>
              <a:rPr lang="en-US" sz="2200" dirty="0">
                <a:solidFill>
                  <a:srgbClr val="FBEEC9"/>
                </a:solidFill>
              </a:rPr>
              <a:t>'</a:t>
            </a:r>
            <a:r>
              <a:rPr lang="en-US" sz="2200" noProof="1" smtClean="0">
                <a:solidFill>
                  <a:srgbClr val="FBEEC9"/>
                </a:solidFill>
              </a:rPr>
              <a:t>;</a:t>
            </a:r>
          </a:p>
          <a:p>
            <a:r>
              <a:rPr lang="en-US" sz="2200" noProof="1" smtClean="0">
                <a:solidFill>
                  <a:srgbClr val="FBEEC9"/>
                </a:solidFill>
              </a:rPr>
              <a:t>var lName = </a:t>
            </a:r>
            <a:r>
              <a:rPr lang="en-US" sz="2200" dirty="0" smtClean="0">
                <a:solidFill>
                  <a:srgbClr val="FBEEC9"/>
                </a:solidFill>
              </a:rPr>
              <a:t>'</a:t>
            </a:r>
            <a:r>
              <a:rPr lang="en-US" sz="2200" noProof="1" smtClean="0">
                <a:solidFill>
                  <a:srgbClr val="FBEEC9"/>
                </a:solidFill>
              </a:rPr>
              <a:t>Ivanov</a:t>
            </a:r>
            <a:r>
              <a:rPr lang="en-US" sz="2200" dirty="0">
                <a:solidFill>
                  <a:srgbClr val="FBEEC9"/>
                </a:solidFill>
              </a:rPr>
              <a:t>'</a:t>
            </a:r>
            <a:r>
              <a:rPr lang="en-US" sz="2200" noProof="1" smtClean="0">
                <a:solidFill>
                  <a:srgbClr val="FBEEC9"/>
                </a:solidFill>
              </a:rPr>
              <a:t>;</a:t>
            </a:r>
          </a:p>
          <a:p>
            <a:pPr>
              <a:spcBef>
                <a:spcPts val="900"/>
              </a:spcBef>
            </a:pPr>
            <a:r>
              <a:rPr lang="en-US" sz="2200" noProof="1" smtClean="0">
                <a:solidFill>
                  <a:srgbClr val="FBEEC9"/>
                </a:solidFill>
              </a:rPr>
              <a:t>var person = { firstName: fName, lastName: lName };</a:t>
            </a:r>
          </a:p>
          <a:p>
            <a:pPr>
              <a:spcBef>
                <a:spcPts val="900"/>
              </a:spcBef>
            </a:pPr>
            <a:r>
              <a:rPr lang="en-US" sz="2200" noProof="1" smtClean="0">
                <a:solidFill>
                  <a:srgbClr val="FBEEC9"/>
                </a:solidFill>
              </a:rPr>
              <a:t>lName = </a:t>
            </a:r>
            <a:r>
              <a:rPr lang="en-US" sz="2200" dirty="0" smtClean="0">
                <a:solidFill>
                  <a:srgbClr val="FBEEC9"/>
                </a:solidFill>
              </a:rPr>
              <a:t>'</a:t>
            </a:r>
            <a:r>
              <a:rPr lang="en-US" sz="2200" noProof="1" smtClean="0">
                <a:solidFill>
                  <a:srgbClr val="FBEEC9"/>
                </a:solidFill>
              </a:rPr>
              <a:t>Petrov</a:t>
            </a:r>
            <a:r>
              <a:rPr lang="en-US" sz="2200" dirty="0">
                <a:solidFill>
                  <a:srgbClr val="FBEEC9"/>
                </a:solidFill>
              </a:rPr>
              <a:t>'</a:t>
            </a:r>
            <a:r>
              <a:rPr lang="en-US" sz="2200" noProof="1" smtClean="0">
                <a:solidFill>
                  <a:srgbClr val="FBEEC9"/>
                </a:solidFill>
              </a:rPr>
              <a:t>;</a:t>
            </a:r>
          </a:p>
          <a:p>
            <a:r>
              <a:rPr lang="en-US" sz="2200" noProof="1" smtClean="0">
                <a:solidFill>
                  <a:srgbClr val="FBEEC9"/>
                </a:solidFill>
              </a:rPr>
              <a:t>console.log(person.lastName) // logged </a:t>
            </a:r>
            <a:r>
              <a:rPr lang="en-US" sz="2200" dirty="0" smtClean="0">
                <a:solidFill>
                  <a:srgbClr val="FBEEC9"/>
                </a:solidFill>
              </a:rPr>
              <a:t>'</a:t>
            </a:r>
            <a:r>
              <a:rPr lang="en-US" sz="2200" noProof="1" smtClean="0">
                <a:solidFill>
                  <a:srgbClr val="FBEEC9"/>
                </a:solidFill>
              </a:rPr>
              <a:t>Ivanov</a:t>
            </a:r>
            <a:r>
              <a:rPr lang="en-US" sz="2200" dirty="0">
                <a:solidFill>
                  <a:srgbClr val="FBEEC9"/>
                </a:solidFill>
              </a:rPr>
              <a:t>'</a:t>
            </a:r>
            <a:endParaRPr lang="en-US" sz="2200" noProof="1" smtClean="0">
              <a:solidFill>
                <a:srgbClr val="FBEEC9"/>
              </a:solidFill>
            </a:endParaRPr>
          </a:p>
        </p:txBody>
      </p:sp>
    </p:spTree>
    <p:extLst>
      <p:ext uri="{BB962C8B-B14F-4D97-AF65-F5344CB8AC3E}">
        <p14:creationId xmlns:p14="http://schemas.microsoft.com/office/powerpoint/2010/main" val="3514616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59684" y="4876800"/>
            <a:ext cx="10568728" cy="820600"/>
          </a:xfrm>
        </p:spPr>
        <p:txBody>
          <a:bodyPr/>
          <a:lstStyle/>
          <a:p>
            <a:r>
              <a:rPr lang="en-US" dirty="0"/>
              <a:t>Primitive and </a:t>
            </a:r>
            <a:r>
              <a:rPr lang="en-US" dirty="0" smtClean="0"/>
              <a:t>Reference Types in JS</a:t>
            </a:r>
            <a:endParaRPr lang="bg-BG" dirty="0"/>
          </a:p>
        </p:txBody>
      </p:sp>
      <p:sp>
        <p:nvSpPr>
          <p:cNvPr id="6" name="Text Placeholder 5"/>
          <p:cNvSpPr>
            <a:spLocks noGrp="1"/>
          </p:cNvSpPr>
          <p:nvPr>
            <p:ph type="body" idx="1"/>
          </p:nvPr>
        </p:nvSpPr>
        <p:spPr>
          <a:xfrm>
            <a:off x="1674812" y="5712544"/>
            <a:ext cx="8938472" cy="688256"/>
          </a:xfrm>
        </p:spPr>
        <p:txBody>
          <a:bodyPr/>
          <a:lstStyle/>
          <a:p>
            <a:r>
              <a:rPr lang="en-US" dirty="0" smtClean="0"/>
              <a:t>Live Demo</a:t>
            </a:r>
            <a:endParaRPr lang="bg-BG" dirty="0"/>
          </a:p>
        </p:txBody>
      </p:sp>
      <p:grpSp>
        <p:nvGrpSpPr>
          <p:cNvPr id="3" name="Group 2"/>
          <p:cNvGrpSpPr/>
          <p:nvPr/>
        </p:nvGrpSpPr>
        <p:grpSpPr>
          <a:xfrm>
            <a:off x="1926484" y="1728510"/>
            <a:ext cx="8435128" cy="2614890"/>
            <a:chOff x="1926484" y="1860926"/>
            <a:chExt cx="8435128" cy="2614890"/>
          </a:xfrm>
        </p:grpSpPr>
        <p:pic>
          <p:nvPicPr>
            <p:cNvPr id="1026" name="Picture 2" descr="http://www.codeepic.com/wp-content/uploads/2014/02/js-data-typ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6484" y="1860926"/>
              <a:ext cx="8435128" cy="26148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20911246">
              <a:off x="2023699" y="2150443"/>
              <a:ext cx="2872177" cy="830997"/>
            </a:xfrm>
            <a:prstGeom prst="rect">
              <a:avLst/>
            </a:prstGeom>
            <a:noFill/>
          </p:spPr>
          <p:txBody>
            <a:bodyPr wrap="square" rtlCol="0">
              <a:spAutoFit/>
            </a:bodyPr>
            <a:lstStyle/>
            <a:p>
              <a:pPr algn="ctr"/>
              <a:r>
                <a:rPr lang="en-US" sz="4800" b="1" spc="50" dirty="0" smtClean="0">
                  <a:ln w="9525" cmpd="sng">
                    <a:solidFill>
                      <a:schemeClr val="accent1"/>
                    </a:solidFill>
                    <a:prstDash val="solid"/>
                  </a:ln>
                  <a:solidFill>
                    <a:srgbClr val="70AD47">
                      <a:tint val="1000"/>
                    </a:srgbClr>
                  </a:solidFill>
                  <a:effectLst>
                    <a:glow rad="38100">
                      <a:schemeClr val="accent1">
                        <a:alpha val="40000"/>
                      </a:schemeClr>
                    </a:glow>
                  </a:effectLst>
                </a:rPr>
                <a:t>primitive</a:t>
              </a:r>
              <a:endParaRPr lang="en-US" sz="48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8" name="TextBox 7"/>
            <p:cNvSpPr txBox="1"/>
            <p:nvPr/>
          </p:nvSpPr>
          <p:spPr>
            <a:xfrm rot="224519">
              <a:off x="4231113" y="2609248"/>
              <a:ext cx="3516330" cy="830997"/>
            </a:xfrm>
            <a:prstGeom prst="rect">
              <a:avLst/>
            </a:prstGeom>
            <a:noFill/>
          </p:spPr>
          <p:txBody>
            <a:bodyPr wrap="square" rtlCol="0">
              <a:spAutoFit/>
            </a:bodyPr>
            <a:lstStyle/>
            <a:p>
              <a:pPr algn="ctr"/>
              <a:r>
                <a:rPr lang="en-US" sz="4800" b="1" spc="50" dirty="0" smtClean="0">
                  <a:ln w="9525" cmpd="sng">
                    <a:solidFill>
                      <a:schemeClr val="accent1"/>
                    </a:solidFill>
                    <a:prstDash val="solid"/>
                  </a:ln>
                  <a:solidFill>
                    <a:srgbClr val="70AD47">
                      <a:tint val="1000"/>
                    </a:srgbClr>
                  </a:solidFill>
                  <a:effectLst>
                    <a:glow rad="38100">
                      <a:schemeClr val="accent1">
                        <a:alpha val="40000"/>
                      </a:schemeClr>
                    </a:glow>
                  </a:effectLst>
                </a:rPr>
                <a:t>reference</a:t>
              </a:r>
              <a:endParaRPr lang="en-US" sz="48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4215620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77</a:t>
            </a:fld>
            <a:endParaRPr lang="en-US" dirty="0"/>
          </a:p>
        </p:txBody>
      </p:sp>
      <p:sp>
        <p:nvSpPr>
          <p:cNvPr id="3" name="Content Placeholder 2"/>
          <p:cNvSpPr>
            <a:spLocks noGrp="1"/>
          </p:cNvSpPr>
          <p:nvPr>
            <p:ph idx="1"/>
          </p:nvPr>
        </p:nvSpPr>
        <p:spPr/>
        <p:txBody>
          <a:bodyPr/>
          <a:lstStyle/>
          <a:p>
            <a:pPr>
              <a:lnSpc>
                <a:spcPct val="100000"/>
              </a:lnSpc>
            </a:pPr>
            <a:r>
              <a:rPr lang="en-US" dirty="0" smtClean="0"/>
              <a:t>Except </a:t>
            </a:r>
            <a:r>
              <a:rPr lang="en-US" dirty="0"/>
              <a:t>primitives, all other types are </a:t>
            </a:r>
            <a:r>
              <a:rPr lang="en-US" dirty="0">
                <a:solidFill>
                  <a:schemeClr val="tx2">
                    <a:lumMod val="75000"/>
                  </a:schemeClr>
                </a:solidFill>
              </a:rPr>
              <a:t>objects</a:t>
            </a:r>
          </a:p>
          <a:p>
            <a:pPr lvl="1">
              <a:lnSpc>
                <a:spcPct val="100000"/>
              </a:lnSpc>
            </a:pPr>
            <a:r>
              <a:rPr lang="en-US" dirty="0" smtClean="0"/>
              <a:t>When </a:t>
            </a:r>
            <a:r>
              <a:rPr lang="en-US" dirty="0"/>
              <a:t>passed to a </a:t>
            </a:r>
            <a:r>
              <a:rPr lang="en-US" dirty="0" smtClean="0"/>
              <a:t>function, </a:t>
            </a:r>
            <a:r>
              <a:rPr lang="en-US" dirty="0"/>
              <a:t>the value is not copied, but instead a </a:t>
            </a:r>
            <a:r>
              <a:rPr lang="en-US" dirty="0">
                <a:solidFill>
                  <a:schemeClr val="tx2">
                    <a:lumMod val="75000"/>
                  </a:schemeClr>
                </a:solidFill>
              </a:rPr>
              <a:t>reference</a:t>
            </a:r>
            <a:r>
              <a:rPr lang="en-US" dirty="0"/>
              <a:t> of it is passed</a:t>
            </a:r>
          </a:p>
          <a:p>
            <a:endParaRPr lang="bg-BG" dirty="0"/>
          </a:p>
        </p:txBody>
      </p:sp>
      <p:sp>
        <p:nvSpPr>
          <p:cNvPr id="4" name="Title 3"/>
          <p:cNvSpPr>
            <a:spLocks noGrp="1"/>
          </p:cNvSpPr>
          <p:nvPr>
            <p:ph type="title"/>
          </p:nvPr>
        </p:nvSpPr>
        <p:spPr/>
        <p:txBody>
          <a:bodyPr/>
          <a:lstStyle/>
          <a:p>
            <a:r>
              <a:rPr lang="en-US" dirty="0" smtClean="0"/>
              <a:t>Object Type</a:t>
            </a:r>
            <a:endParaRPr lang="bg-BG" dirty="0"/>
          </a:p>
        </p:txBody>
      </p:sp>
      <p:sp>
        <p:nvSpPr>
          <p:cNvPr id="5" name="Text Placeholder 5"/>
          <p:cNvSpPr txBox="1">
            <a:spLocks/>
          </p:cNvSpPr>
          <p:nvPr/>
        </p:nvSpPr>
        <p:spPr>
          <a:xfrm>
            <a:off x="836400" y="3139857"/>
            <a:ext cx="10439612" cy="31085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marks = [</a:t>
            </a:r>
          </a:p>
          <a:p>
            <a:r>
              <a:rPr lang="en-US" sz="2200" noProof="1" smtClean="0">
                <a:solidFill>
                  <a:srgbClr val="FBEEC9"/>
                </a:solidFill>
              </a:rPr>
              <a:t>  { subject : 'Java', score : 6.00 },</a:t>
            </a:r>
          </a:p>
          <a:p>
            <a:r>
              <a:rPr lang="en-US" sz="2200" noProof="1" smtClean="0">
                <a:solidFill>
                  <a:srgbClr val="FBEEC9"/>
                </a:solidFill>
              </a:rPr>
              <a:t>  { subject : 'HTML5', score : 5.90 },</a:t>
            </a:r>
          </a:p>
          <a:p>
            <a:r>
              <a:rPr lang="en-US" sz="2200" noProof="1" smtClean="0">
                <a:solidFill>
                  <a:srgbClr val="FBEEC9"/>
                </a:solidFill>
              </a:rPr>
              <a:t>  { subject : 'JavaScript', score : 6.00 },</a:t>
            </a:r>
          </a:p>
          <a:p>
            <a:r>
              <a:rPr lang="en-US" sz="2200" noProof="1" smtClean="0">
                <a:solidFill>
                  <a:srgbClr val="FBEEC9"/>
                </a:solidFill>
              </a:rPr>
              <a:t>  { subject : 'PHP', score : 6.00 }];</a:t>
            </a:r>
          </a:p>
          <a:p>
            <a:pPr>
              <a:spcBef>
                <a:spcPts val="1200"/>
              </a:spcBef>
            </a:pPr>
            <a:r>
              <a:rPr lang="en-US" sz="2200" noProof="1" smtClean="0">
                <a:solidFill>
                  <a:srgbClr val="FBEEC9"/>
                </a:solidFill>
              </a:rPr>
              <a:t>var student = { name: 'Deyan Dachev', marks: marks };</a:t>
            </a:r>
          </a:p>
          <a:p>
            <a:r>
              <a:rPr lang="en-US" sz="2200" noProof="1" smtClean="0">
                <a:solidFill>
                  <a:srgbClr val="FBEEC9"/>
                </a:solidFill>
              </a:rPr>
              <a:t>marks[1].score = 5.50;</a:t>
            </a:r>
          </a:p>
          <a:p>
            <a:pPr>
              <a:spcBef>
                <a:spcPts val="1200"/>
              </a:spcBef>
            </a:pPr>
            <a:r>
              <a:rPr lang="en-US" sz="2200" noProof="1" smtClean="0">
                <a:solidFill>
                  <a:srgbClr val="FBEEC9"/>
                </a:solidFill>
              </a:rPr>
              <a:t>console.log(student.marks[1]); // logs 5.50 for HTML5 score</a:t>
            </a:r>
          </a:p>
        </p:txBody>
      </p:sp>
    </p:spTree>
    <p:extLst>
      <p:ext uri="{BB962C8B-B14F-4D97-AF65-F5344CB8AC3E}">
        <p14:creationId xmlns:p14="http://schemas.microsoft.com/office/powerpoint/2010/main" val="1358672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78</a:t>
            </a:fld>
            <a:endParaRPr lang="en-US" dirty="0"/>
          </a:p>
        </p:txBody>
      </p:sp>
      <p:sp>
        <p:nvSpPr>
          <p:cNvPr id="3" name="Content Placeholder 2"/>
          <p:cNvSpPr>
            <a:spLocks noGrp="1"/>
          </p:cNvSpPr>
          <p:nvPr>
            <p:ph idx="1"/>
          </p:nvPr>
        </p:nvSpPr>
        <p:spPr/>
        <p:txBody>
          <a:bodyPr/>
          <a:lstStyle/>
          <a:p>
            <a:pPr>
              <a:lnSpc>
                <a:spcPct val="100000"/>
              </a:lnSpc>
            </a:pPr>
            <a:r>
              <a:rPr lang="en-US" dirty="0" smtClean="0"/>
              <a:t>Shared object – two variables holding the same object:</a:t>
            </a:r>
          </a:p>
          <a:p>
            <a:pPr>
              <a:lnSpc>
                <a:spcPct val="100000"/>
              </a:lnSpc>
            </a:pPr>
            <a:endParaRPr lang="en-US" dirty="0"/>
          </a:p>
          <a:p>
            <a:pPr>
              <a:lnSpc>
                <a:spcPct val="100000"/>
              </a:lnSpc>
            </a:pPr>
            <a:endParaRPr lang="en-US" dirty="0" smtClean="0"/>
          </a:p>
          <a:p>
            <a:pPr>
              <a:lnSpc>
                <a:spcPct val="100000"/>
              </a:lnSpc>
            </a:pPr>
            <a:endParaRPr lang="en-US" dirty="0" smtClean="0"/>
          </a:p>
          <a:p>
            <a:pPr>
              <a:lnSpc>
                <a:spcPct val="100000"/>
              </a:lnSpc>
            </a:pPr>
            <a:r>
              <a:rPr lang="en-US" dirty="0" smtClean="0"/>
              <a:t>Cloned objects </a:t>
            </a:r>
            <a:r>
              <a:rPr lang="en-US" dirty="0"/>
              <a:t>– two variables holding </a:t>
            </a:r>
            <a:r>
              <a:rPr lang="en-US" dirty="0" smtClean="0"/>
              <a:t>separate objects:</a:t>
            </a:r>
            <a:endParaRPr lang="en-US" dirty="0"/>
          </a:p>
          <a:p>
            <a:pPr>
              <a:lnSpc>
                <a:spcPct val="100000"/>
              </a:lnSpc>
            </a:pPr>
            <a:endParaRPr lang="en-US" dirty="0"/>
          </a:p>
        </p:txBody>
      </p:sp>
      <p:sp>
        <p:nvSpPr>
          <p:cNvPr id="4" name="Title 3"/>
          <p:cNvSpPr>
            <a:spLocks noGrp="1"/>
          </p:cNvSpPr>
          <p:nvPr>
            <p:ph type="title"/>
          </p:nvPr>
        </p:nvSpPr>
        <p:spPr/>
        <p:txBody>
          <a:bodyPr/>
          <a:lstStyle/>
          <a:p>
            <a:r>
              <a:rPr lang="en-US" dirty="0" smtClean="0"/>
              <a:t>Object Cloning</a:t>
            </a:r>
            <a:endParaRPr lang="en-US" dirty="0"/>
          </a:p>
        </p:txBody>
      </p:sp>
      <p:sp>
        <p:nvSpPr>
          <p:cNvPr id="5" name="Text Placeholder 5"/>
          <p:cNvSpPr txBox="1">
            <a:spLocks/>
          </p:cNvSpPr>
          <p:nvPr/>
        </p:nvSpPr>
        <p:spPr>
          <a:xfrm>
            <a:off x="836400" y="1872496"/>
            <a:ext cx="10439612" cy="178510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peter = { name: 'Peter', age: 21 };</a:t>
            </a:r>
          </a:p>
          <a:p>
            <a:r>
              <a:rPr lang="en-US" sz="2200" noProof="1" smtClean="0">
                <a:solidFill>
                  <a:srgbClr val="FBEEC9"/>
                </a:solidFill>
              </a:rPr>
              <a:t>var maria = peter;</a:t>
            </a:r>
          </a:p>
          <a:p>
            <a:r>
              <a:rPr lang="en-US" sz="2200" noProof="1" smtClean="0">
                <a:solidFill>
                  <a:srgbClr val="FBEEC9"/>
                </a:solidFill>
              </a:rPr>
              <a:t>maria.name = 'Maria';</a:t>
            </a:r>
          </a:p>
          <a:p>
            <a:r>
              <a:rPr lang="en-US" sz="2200" noProof="1" smtClean="0">
                <a:solidFill>
                  <a:srgbClr val="FBEEC9"/>
                </a:solidFill>
              </a:rPr>
              <a:t>console.log(maria); </a:t>
            </a:r>
            <a:r>
              <a:rPr lang="en-US" sz="2200" noProof="1">
                <a:solidFill>
                  <a:srgbClr val="FBEEC9"/>
                </a:solidFill>
              </a:rPr>
              <a:t>// </a:t>
            </a:r>
            <a:r>
              <a:rPr lang="en-US" sz="2200" i="1" noProof="1">
                <a:solidFill>
                  <a:srgbClr val="FBEEC9"/>
                </a:solidFill>
              </a:rPr>
              <a:t>Object {name: "Maria", age: 21</a:t>
            </a:r>
            <a:r>
              <a:rPr lang="en-US" sz="2200" i="1" noProof="1" smtClean="0">
                <a:solidFill>
                  <a:srgbClr val="FBEEC9"/>
                </a:solidFill>
              </a:rPr>
              <a:t>}</a:t>
            </a:r>
          </a:p>
          <a:p>
            <a:r>
              <a:rPr lang="en-US" sz="2200" noProof="1">
                <a:solidFill>
                  <a:srgbClr val="FBEEC9"/>
                </a:solidFill>
              </a:rPr>
              <a:t>console.log(peter); // </a:t>
            </a:r>
            <a:r>
              <a:rPr lang="en-US" sz="2200" i="1" noProof="1">
                <a:solidFill>
                  <a:srgbClr val="FBEEC9"/>
                </a:solidFill>
              </a:rPr>
              <a:t>Object {name: "Maria", age: 21}</a:t>
            </a:r>
            <a:endParaRPr lang="en-US" sz="2200" i="1" noProof="1" smtClean="0">
              <a:solidFill>
                <a:srgbClr val="FBEEC9"/>
              </a:solidFill>
            </a:endParaRPr>
          </a:p>
        </p:txBody>
      </p:sp>
      <p:sp>
        <p:nvSpPr>
          <p:cNvPr id="6" name="Text Placeholder 5"/>
          <p:cNvSpPr txBox="1">
            <a:spLocks/>
          </p:cNvSpPr>
          <p:nvPr/>
        </p:nvSpPr>
        <p:spPr>
          <a:xfrm>
            <a:off x="836612" y="4572000"/>
            <a:ext cx="10439612" cy="178510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peter = { name: 'Peter', age: 21 };</a:t>
            </a:r>
          </a:p>
          <a:p>
            <a:r>
              <a:rPr lang="en-US" sz="2200" noProof="1" smtClean="0">
                <a:solidFill>
                  <a:srgbClr val="FBEEC9"/>
                </a:solidFill>
              </a:rPr>
              <a:t>var maria = JSON.parse(JSON.stringify(peter));</a:t>
            </a:r>
          </a:p>
          <a:p>
            <a:r>
              <a:rPr lang="en-US" sz="2200" noProof="1" smtClean="0">
                <a:solidFill>
                  <a:srgbClr val="FBEEC9"/>
                </a:solidFill>
              </a:rPr>
              <a:t>maria.name = 'Maria';</a:t>
            </a:r>
          </a:p>
          <a:p>
            <a:r>
              <a:rPr lang="en-US" sz="2200" noProof="1" smtClean="0">
                <a:solidFill>
                  <a:srgbClr val="FBEEC9"/>
                </a:solidFill>
              </a:rPr>
              <a:t>console.log(maria); // </a:t>
            </a:r>
            <a:r>
              <a:rPr lang="en-US" sz="2200" i="1" noProof="1" smtClean="0">
                <a:solidFill>
                  <a:srgbClr val="FBEEC9"/>
                </a:solidFill>
              </a:rPr>
              <a:t>Object {name: "Maria", age: 21}</a:t>
            </a:r>
          </a:p>
          <a:p>
            <a:r>
              <a:rPr lang="en-US" sz="2200" noProof="1" smtClean="0">
                <a:solidFill>
                  <a:srgbClr val="FBEEC9"/>
                </a:solidFill>
              </a:rPr>
              <a:t>console.log(peter); // </a:t>
            </a:r>
            <a:r>
              <a:rPr lang="en-US" sz="2200" i="1" noProof="1" smtClean="0">
                <a:solidFill>
                  <a:srgbClr val="FBEEC9"/>
                </a:solidFill>
              </a:rPr>
              <a:t>Object {name: "Peter", age: 21}</a:t>
            </a:r>
            <a:endParaRPr lang="en-US" sz="2200" i="1" noProof="1">
              <a:solidFill>
                <a:srgbClr val="FBEEC9"/>
              </a:solidFill>
            </a:endParaRPr>
          </a:p>
        </p:txBody>
      </p:sp>
    </p:spTree>
    <p:extLst>
      <p:ext uri="{BB962C8B-B14F-4D97-AF65-F5344CB8AC3E}">
        <p14:creationId xmlns:p14="http://schemas.microsoft.com/office/powerpoint/2010/main" val="1097146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859166"/>
            <a:ext cx="8938472" cy="820600"/>
          </a:xfrm>
        </p:spPr>
        <p:txBody>
          <a:bodyPr/>
          <a:lstStyle/>
          <a:p>
            <a:r>
              <a:rPr lang="en-US" dirty="0"/>
              <a:t>Object Types</a:t>
            </a:r>
            <a:endParaRPr lang="bg-BG" dirty="0"/>
          </a:p>
        </p:txBody>
      </p:sp>
      <p:sp>
        <p:nvSpPr>
          <p:cNvPr id="6" name="Text Placeholder 5"/>
          <p:cNvSpPr>
            <a:spLocks noGrp="1"/>
          </p:cNvSpPr>
          <p:nvPr>
            <p:ph type="body" idx="1"/>
          </p:nvPr>
        </p:nvSpPr>
        <p:spPr>
          <a:xfrm>
            <a:off x="1446212" y="5737334"/>
            <a:ext cx="8938472" cy="688256"/>
          </a:xfrm>
        </p:spPr>
        <p:txBody>
          <a:bodyPr/>
          <a:lstStyle/>
          <a:p>
            <a:r>
              <a:rPr lang="en-US" smtClean="0"/>
              <a:t>Live Demo</a:t>
            </a:r>
            <a:endParaRPr lang="bg-BG"/>
          </a:p>
        </p:txBody>
      </p:sp>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321455" y="1371600"/>
            <a:ext cx="7187986" cy="3162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1696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p:txBody>
          <a:bodyPr/>
          <a:lstStyle/>
          <a:p>
            <a:r>
              <a:rPr lang="en-US" dirty="0">
                <a:solidFill>
                  <a:srgbClr val="F2B254"/>
                </a:solidFill>
              </a:rPr>
              <a:t>Using </a:t>
            </a:r>
            <a:r>
              <a:rPr lang="en-US" dirty="0">
                <a:solidFill>
                  <a:srgbClr val="F2B254"/>
                </a:solidFill>
                <a:effectLst>
                  <a:outerShdw blurRad="38100" dist="38100" dir="2700000" algn="tl">
                    <a:srgbClr val="000000"/>
                  </a:outerShdw>
                </a:effectLst>
                <a:latin typeface="Consolas" pitchFamily="49" charset="0"/>
                <a:cs typeface="Consolas" pitchFamily="49" charset="0"/>
              </a:rPr>
              <a:t>break</a:t>
            </a:r>
            <a:r>
              <a:rPr lang="en-US" dirty="0">
                <a:solidFill>
                  <a:srgbClr val="F2B254"/>
                </a:solidFill>
              </a:rPr>
              <a:t> Operator</a:t>
            </a:r>
            <a:endParaRPr lang="bg-BG" dirty="0">
              <a:solidFill>
                <a:srgbClr val="F2B254"/>
              </a:solidFill>
            </a:endParaRPr>
          </a:p>
        </p:txBody>
      </p:sp>
      <p:sp>
        <p:nvSpPr>
          <p:cNvPr id="433155" name="Rectangle 3"/>
          <p:cNvSpPr>
            <a:spLocks noGrp="1" noChangeArrowheads="1"/>
          </p:cNvSpPr>
          <p:nvPr>
            <p:ph idx="1"/>
          </p:nvPr>
        </p:nvSpPr>
        <p:spPr>
          <a:xfrm>
            <a:off x="431688" y="1028700"/>
            <a:ext cx="11325450" cy="647700"/>
          </a:xfrm>
        </p:spPr>
        <p:txBody>
          <a:bodyPr/>
          <a:lstStyle/>
          <a:p>
            <a:pPr>
              <a:lnSpc>
                <a:spcPct val="100000"/>
              </a:lnSpc>
            </a:pPr>
            <a:r>
              <a:rPr lang="en-US" dirty="0" smtClean="0">
                <a:solidFill>
                  <a:schemeClr val="accent5">
                    <a:lumMod val="20000"/>
                    <a:lumOff val="80000"/>
                  </a:schemeClr>
                </a:solidFill>
                <a:cs typeface="Consolas" pitchFamily="49" charset="0"/>
              </a:rPr>
              <a:t>The </a:t>
            </a:r>
            <a:r>
              <a:rPr lang="en-US" b="1" dirty="0" smtClean="0">
                <a:solidFill>
                  <a:schemeClr val="tx2">
                    <a:lumMod val="75000"/>
                  </a:schemeClr>
                </a:solidFill>
                <a:latin typeface="Consolas" pitchFamily="49" charset="0"/>
                <a:cs typeface="Consolas" pitchFamily="49" charset="0"/>
              </a:rPr>
              <a:t>break</a:t>
            </a:r>
            <a:r>
              <a:rPr lang="en-US" dirty="0" smtClean="0"/>
              <a:t> </a:t>
            </a:r>
            <a:r>
              <a:rPr lang="en-US" dirty="0"/>
              <a:t>operator exits the inner-most loop</a:t>
            </a:r>
            <a:endParaRPr lang="bg-BG" dirty="0"/>
          </a:p>
        </p:txBody>
      </p:sp>
      <p:sp>
        <p:nvSpPr>
          <p:cNvPr id="433156" name="Rectangle 4"/>
          <p:cNvSpPr>
            <a:spLocks noChangeArrowheads="1"/>
          </p:cNvSpPr>
          <p:nvPr/>
        </p:nvSpPr>
        <p:spPr bwMode="auto">
          <a:xfrm>
            <a:off x="912814" y="1831062"/>
            <a:ext cx="10363198" cy="452431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var n = 5;</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var fact = 1;</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var factStr = 'n! = ';</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while (true)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endPar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if </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(n ==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1)</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break;</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factStr </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n +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endPar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fact </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n;</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n-</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factStr += '1 = ' + fact;</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console.log(factStr); </a:t>
            </a:r>
          </a:p>
        </p:txBody>
      </p:sp>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Tree>
    <p:extLst>
      <p:ext uri="{BB962C8B-B14F-4D97-AF65-F5344CB8AC3E}">
        <p14:creationId xmlns:p14="http://schemas.microsoft.com/office/powerpoint/2010/main" val="2787751576"/>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JSON Objects</a:t>
            </a:r>
            <a:endParaRPr lang="bg-BG"/>
          </a:p>
        </p:txBody>
      </p:sp>
      <p:sp>
        <p:nvSpPr>
          <p:cNvPr id="6" name="Text Placeholder 5"/>
          <p:cNvSpPr>
            <a:spLocks noGrp="1"/>
          </p:cNvSpPr>
          <p:nvPr>
            <p:ph type="body" idx="1"/>
          </p:nvPr>
        </p:nvSpPr>
        <p:spPr>
          <a:xfrm>
            <a:off x="1446212" y="5754968"/>
            <a:ext cx="8938472" cy="1416148"/>
          </a:xfrm>
        </p:spPr>
        <p:txBody>
          <a:bodyPr/>
          <a:lstStyle/>
          <a:p>
            <a:r>
              <a:rPr lang="en-US"/>
              <a:t>Creating Simple objects</a:t>
            </a:r>
          </a:p>
          <a:p>
            <a:endParaRPr lang="bg-BG"/>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80</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412" y="1219200"/>
            <a:ext cx="657225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8819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nSpc>
                <a:spcPct val="100000"/>
              </a:lnSpc>
            </a:pPr>
            <a:r>
              <a:rPr lang="en-US" b="1" dirty="0">
                <a:solidFill>
                  <a:schemeClr val="tx2">
                    <a:lumMod val="75000"/>
                  </a:schemeClr>
                </a:solidFill>
              </a:rPr>
              <a:t>JSON</a:t>
            </a:r>
            <a:r>
              <a:rPr lang="en-US" dirty="0"/>
              <a:t> stands for </a:t>
            </a:r>
            <a:r>
              <a:rPr lang="en-US" dirty="0" smtClean="0">
                <a:solidFill>
                  <a:schemeClr val="accent5">
                    <a:lumMod val="20000"/>
                    <a:lumOff val="80000"/>
                  </a:schemeClr>
                </a:solidFill>
              </a:rPr>
              <a:t>J</a:t>
            </a:r>
            <a:r>
              <a:rPr lang="en-US" dirty="0" smtClean="0"/>
              <a:t>ava</a:t>
            </a:r>
            <a:r>
              <a:rPr lang="en-US" dirty="0" smtClean="0">
                <a:solidFill>
                  <a:schemeClr val="accent5">
                    <a:lumMod val="20000"/>
                    <a:lumOff val="80000"/>
                  </a:schemeClr>
                </a:solidFill>
              </a:rPr>
              <a:t>S</a:t>
            </a:r>
            <a:r>
              <a:rPr lang="en-US" dirty="0" smtClean="0"/>
              <a:t>cript </a:t>
            </a:r>
            <a:r>
              <a:rPr lang="en-US" dirty="0">
                <a:solidFill>
                  <a:schemeClr val="accent5">
                    <a:lumMod val="20000"/>
                    <a:lumOff val="80000"/>
                  </a:schemeClr>
                </a:solidFill>
              </a:rPr>
              <a:t>O</a:t>
            </a:r>
            <a:r>
              <a:rPr lang="en-US" dirty="0"/>
              <a:t>bject </a:t>
            </a:r>
            <a:r>
              <a:rPr lang="en-US" dirty="0" smtClean="0">
                <a:solidFill>
                  <a:schemeClr val="accent5">
                    <a:lumMod val="20000"/>
                    <a:lumOff val="80000"/>
                  </a:schemeClr>
                </a:solidFill>
              </a:rPr>
              <a:t>N</a:t>
            </a:r>
            <a:r>
              <a:rPr lang="en-US" dirty="0" smtClean="0"/>
              <a:t>otation</a:t>
            </a:r>
            <a:endParaRPr lang="en-US" dirty="0"/>
          </a:p>
          <a:p>
            <a:pPr lvl="1">
              <a:lnSpc>
                <a:spcPct val="100000"/>
              </a:lnSpc>
            </a:pPr>
            <a:r>
              <a:rPr lang="en-US" dirty="0"/>
              <a:t>A data format used in </a:t>
            </a:r>
            <a:r>
              <a:rPr lang="en-US" dirty="0" smtClean="0"/>
              <a:t>JavaScript, the "</a:t>
            </a:r>
            <a:r>
              <a:rPr lang="en-US" b="1" noProof="1" smtClean="0">
                <a:solidFill>
                  <a:schemeClr val="tx2">
                    <a:lumMod val="75000"/>
                  </a:schemeClr>
                </a:solidFill>
                <a:latin typeface="Consolas" panose="020B0609020204030204" pitchFamily="49" charset="0"/>
                <a:cs typeface="Consolas" panose="020B0609020204030204" pitchFamily="49" charset="0"/>
              </a:rPr>
              <a:t>prop:value</a:t>
            </a:r>
            <a:r>
              <a:rPr lang="en-US" dirty="0" smtClean="0"/>
              <a:t>" notation</a:t>
            </a:r>
            <a:endParaRPr lang="en-US" dirty="0"/>
          </a:p>
          <a:p>
            <a:pPr lvl="1">
              <a:lnSpc>
                <a:spcPct val="100000"/>
              </a:lnSpc>
            </a:pPr>
            <a:endParaRPr lang="en-US" dirty="0"/>
          </a:p>
          <a:p>
            <a:pPr lvl="1">
              <a:lnSpc>
                <a:spcPct val="100000"/>
              </a:lnSpc>
            </a:pPr>
            <a:endParaRPr lang="en-US" dirty="0"/>
          </a:p>
          <a:p>
            <a:pPr lvl="1">
              <a:lnSpc>
                <a:spcPct val="100000"/>
              </a:lnSpc>
            </a:pPr>
            <a:endParaRPr lang="en-US" dirty="0"/>
          </a:p>
          <a:p>
            <a:pPr lvl="1">
              <a:lnSpc>
                <a:spcPct val="100000"/>
              </a:lnSpc>
            </a:pPr>
            <a:endParaRPr lang="en-US" dirty="0"/>
          </a:p>
        </p:txBody>
      </p:sp>
      <p:sp>
        <p:nvSpPr>
          <p:cNvPr id="5" name="Title 4"/>
          <p:cNvSpPr>
            <a:spLocks noGrp="1"/>
          </p:cNvSpPr>
          <p:nvPr>
            <p:ph type="title"/>
          </p:nvPr>
        </p:nvSpPr>
        <p:spPr/>
        <p:txBody>
          <a:bodyPr/>
          <a:lstStyle/>
          <a:p>
            <a:r>
              <a:rPr lang="en-US"/>
              <a:t>JSON Objects</a:t>
            </a:r>
            <a:endParaRPr lang="bg-BG"/>
          </a:p>
        </p:txBody>
      </p:sp>
      <p:sp>
        <p:nvSpPr>
          <p:cNvPr id="7" name="Text Placeholder 5"/>
          <p:cNvSpPr txBox="1">
            <a:spLocks/>
          </p:cNvSpPr>
          <p:nvPr/>
        </p:nvSpPr>
        <p:spPr>
          <a:xfrm>
            <a:off x="674908" y="2719387"/>
            <a:ext cx="10829704" cy="246221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person = {</a:t>
            </a:r>
          </a:p>
          <a:p>
            <a:r>
              <a:rPr lang="en-US" sz="2200" noProof="1" smtClean="0">
                <a:solidFill>
                  <a:srgbClr val="FBEEC9"/>
                </a:solidFill>
              </a:rPr>
              <a:t>  firstName: </a:t>
            </a:r>
            <a:r>
              <a:rPr lang="en-US" sz="2200" dirty="0" smtClean="0">
                <a:solidFill>
                  <a:srgbClr val="FBEEC9"/>
                </a:solidFill>
              </a:rPr>
              <a:t>'</a:t>
            </a:r>
            <a:r>
              <a:rPr lang="en-US" sz="2200" noProof="1" smtClean="0">
                <a:solidFill>
                  <a:srgbClr val="FBEEC9"/>
                </a:solidFill>
              </a:rPr>
              <a:t>Dicho</a:t>
            </a:r>
            <a:r>
              <a:rPr lang="en-US" sz="2200" dirty="0" smtClean="0">
                <a:solidFill>
                  <a:srgbClr val="FBEEC9"/>
                </a:solidFill>
              </a:rPr>
              <a:t>'</a:t>
            </a:r>
            <a:r>
              <a:rPr lang="en-US" sz="2200" noProof="1" smtClean="0">
                <a:solidFill>
                  <a:srgbClr val="FBEEC9"/>
                </a:solidFill>
              </a:rPr>
              <a:t>,</a:t>
            </a:r>
          </a:p>
          <a:p>
            <a:r>
              <a:rPr lang="en-US" sz="2200" noProof="1" smtClean="0">
                <a:solidFill>
                  <a:srgbClr val="FBEEC9"/>
                </a:solidFill>
              </a:rPr>
              <a:t>  lastName: </a:t>
            </a:r>
            <a:r>
              <a:rPr lang="en-US" sz="2200" dirty="0" smtClean="0">
                <a:solidFill>
                  <a:srgbClr val="FBEEC9"/>
                </a:solidFill>
              </a:rPr>
              <a:t>'</a:t>
            </a:r>
            <a:r>
              <a:rPr lang="en-US" sz="2200" noProof="1" smtClean="0">
                <a:solidFill>
                  <a:srgbClr val="FBEEC9"/>
                </a:solidFill>
              </a:rPr>
              <a:t>Dichov</a:t>
            </a:r>
            <a:r>
              <a:rPr lang="en-US" sz="2200" dirty="0" smtClean="0">
                <a:solidFill>
                  <a:srgbClr val="FBEEC9"/>
                </a:solidFill>
              </a:rPr>
              <a:t>'</a:t>
            </a:r>
            <a:r>
              <a:rPr lang="en-US" sz="2200" noProof="1" smtClean="0">
                <a:solidFill>
                  <a:srgbClr val="FBEEC9"/>
                </a:solidFill>
              </a:rPr>
              <a:t>,</a:t>
            </a:r>
          </a:p>
          <a:p>
            <a:r>
              <a:rPr lang="en-US" sz="2200" noProof="1" smtClean="0">
                <a:solidFill>
                  <a:srgbClr val="FBEEC9"/>
                </a:solidFill>
              </a:rPr>
              <a:t>  toString: function personToString() {</a:t>
            </a:r>
          </a:p>
          <a:p>
            <a:r>
              <a:rPr lang="en-US" sz="2200" noProof="1" smtClean="0">
                <a:solidFill>
                  <a:srgbClr val="FBEEC9"/>
                </a:solidFill>
              </a:rPr>
              <a:t>    return this.firstName + </a:t>
            </a:r>
            <a:r>
              <a:rPr lang="en-US" sz="2200" dirty="0">
                <a:solidFill>
                  <a:srgbClr val="FBEEC9"/>
                </a:solidFill>
              </a:rPr>
              <a:t>'</a:t>
            </a:r>
            <a:r>
              <a:rPr lang="en-US" sz="2200" noProof="1" smtClean="0">
                <a:solidFill>
                  <a:srgbClr val="FBEEC9"/>
                </a:solidFill>
              </a:rPr>
              <a:t> </a:t>
            </a:r>
            <a:r>
              <a:rPr lang="en-US" sz="2200" dirty="0">
                <a:solidFill>
                  <a:srgbClr val="FBEEC9"/>
                </a:solidFill>
              </a:rPr>
              <a:t>'</a:t>
            </a:r>
            <a:r>
              <a:rPr lang="en-US" sz="2200" noProof="1" smtClean="0">
                <a:solidFill>
                  <a:srgbClr val="FBEEC9"/>
                </a:solidFill>
              </a:rPr>
              <a:t> + this.lastName;</a:t>
            </a:r>
          </a:p>
          <a:p>
            <a:r>
              <a:rPr lang="en-US" sz="2200" noProof="1" smtClean="0">
                <a:solidFill>
                  <a:srgbClr val="FBEEC9"/>
                </a:solidFill>
              </a:rPr>
              <a:t>  }</a:t>
            </a:r>
          </a:p>
          <a:p>
            <a:r>
              <a:rPr lang="en-US" sz="2200" noProof="1" smtClean="0">
                <a:solidFill>
                  <a:srgbClr val="FBEEC9"/>
                </a:solidFill>
              </a:rPr>
              <a:t>}</a:t>
            </a:r>
            <a:endParaRPr lang="en-US" sz="2200" noProof="1">
              <a:solidFill>
                <a:srgbClr val="FBEEC9"/>
              </a:solidFill>
            </a:endParaRPr>
          </a:p>
        </p:txBody>
      </p:sp>
    </p:spTree>
    <p:extLst>
      <p:ext uri="{BB962C8B-B14F-4D97-AF65-F5344CB8AC3E}">
        <p14:creationId xmlns:p14="http://schemas.microsoft.com/office/powerpoint/2010/main" val="168554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82</a:t>
            </a:fld>
            <a:endParaRPr lang="en-US" dirty="0"/>
          </a:p>
        </p:txBody>
      </p:sp>
      <p:sp>
        <p:nvSpPr>
          <p:cNvPr id="3" name="Content Placeholder 2"/>
          <p:cNvSpPr>
            <a:spLocks noGrp="1"/>
          </p:cNvSpPr>
          <p:nvPr>
            <p:ph idx="1"/>
          </p:nvPr>
        </p:nvSpPr>
        <p:spPr/>
        <p:txBody>
          <a:bodyPr>
            <a:normAutofit/>
          </a:bodyPr>
          <a:lstStyle/>
          <a:p>
            <a:pPr>
              <a:lnSpc>
                <a:spcPct val="100000"/>
              </a:lnSpc>
            </a:pPr>
            <a:r>
              <a:rPr lang="en-US" sz="3200"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JSON.stringify(obj)</a:t>
            </a:r>
          </a:p>
          <a:p>
            <a:pPr lvl="1">
              <a:lnSpc>
                <a:spcPct val="100000"/>
              </a:lnSpc>
            </a:pPr>
            <a:r>
              <a:rPr lang="en-US" sz="2800" dirty="0" smtClean="0"/>
              <a:t>Converts a JS object to JSON string:</a:t>
            </a:r>
          </a:p>
          <a:p>
            <a:pPr lvl="1">
              <a:lnSpc>
                <a:spcPct val="100000"/>
              </a:lnSpc>
            </a:pPr>
            <a:endParaRPr lang="en-US" sz="2800" dirty="0"/>
          </a:p>
          <a:p>
            <a:pPr>
              <a:lnSpc>
                <a:spcPct val="100000"/>
              </a:lnSpc>
            </a:pPr>
            <a:endParaRPr lang="en-US" sz="3200"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nSpc>
                <a:spcPct val="100000"/>
              </a:lnSpc>
            </a:pPr>
            <a:r>
              <a:rPr lang="en-US" sz="3200"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JSON.parse(str)</a:t>
            </a:r>
          </a:p>
          <a:p>
            <a:pPr lvl="1">
              <a:lnSpc>
                <a:spcPct val="100000"/>
              </a:lnSpc>
            </a:pPr>
            <a:r>
              <a:rPr lang="en-US" sz="2800" dirty="0" smtClean="0"/>
              <a:t>Creates a JS object by JSON string:</a:t>
            </a:r>
            <a:endParaRPr lang="en-US" sz="2800" dirty="0"/>
          </a:p>
        </p:txBody>
      </p:sp>
      <p:sp>
        <p:nvSpPr>
          <p:cNvPr id="4" name="Title 3"/>
          <p:cNvSpPr>
            <a:spLocks noGrp="1"/>
          </p:cNvSpPr>
          <p:nvPr>
            <p:ph type="title"/>
          </p:nvPr>
        </p:nvSpPr>
        <p:spPr/>
        <p:txBody>
          <a:bodyPr/>
          <a:lstStyle/>
          <a:p>
            <a:r>
              <a:rPr lang="en-US" dirty="0" smtClean="0"/>
              <a:t>JS Object ↔ JSON String</a:t>
            </a:r>
            <a:endParaRPr lang="en-US" dirty="0"/>
          </a:p>
        </p:txBody>
      </p:sp>
      <p:sp>
        <p:nvSpPr>
          <p:cNvPr id="5" name="Text Placeholder 5"/>
          <p:cNvSpPr txBox="1">
            <a:spLocks/>
          </p:cNvSpPr>
          <p:nvPr/>
        </p:nvSpPr>
        <p:spPr>
          <a:xfrm>
            <a:off x="760413" y="2521803"/>
            <a:ext cx="10667998"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400" noProof="1">
                <a:solidFill>
                  <a:srgbClr val="FBEEC9"/>
                </a:solidFill>
              </a:rPr>
              <a:t>var obj = { town: 'Sofia', </a:t>
            </a:r>
            <a:r>
              <a:rPr lang="en-US" sz="2400" noProof="1" smtClean="0">
                <a:solidFill>
                  <a:srgbClr val="FBEEC9"/>
                </a:solidFill>
              </a:rPr>
              <a:t>gps</a:t>
            </a:r>
            <a:r>
              <a:rPr lang="en-US" sz="2400" noProof="1">
                <a:solidFill>
                  <a:srgbClr val="FBEEC9"/>
                </a:solidFill>
              </a:rPr>
              <a:t>: {lat: </a:t>
            </a:r>
            <a:r>
              <a:rPr lang="en-US" sz="2400" noProof="1" smtClean="0">
                <a:solidFill>
                  <a:srgbClr val="FBEEC9"/>
                </a:solidFill>
              </a:rPr>
              <a:t>42.70, </a:t>
            </a:r>
            <a:r>
              <a:rPr lang="en-US" sz="2400" noProof="1">
                <a:solidFill>
                  <a:srgbClr val="FBEEC9"/>
                </a:solidFill>
              </a:rPr>
              <a:t>lng: </a:t>
            </a:r>
            <a:r>
              <a:rPr lang="en-US" sz="2400" noProof="1" smtClean="0">
                <a:solidFill>
                  <a:srgbClr val="FBEEC9"/>
                </a:solidFill>
              </a:rPr>
              <a:t>23.32} </a:t>
            </a:r>
            <a:r>
              <a:rPr lang="en-US" sz="2400" noProof="1">
                <a:solidFill>
                  <a:srgbClr val="FBEEC9"/>
                </a:solidFill>
              </a:rPr>
              <a:t>}</a:t>
            </a:r>
          </a:p>
          <a:p>
            <a:r>
              <a:rPr lang="en-US" sz="2400" noProof="1" smtClean="0">
                <a:solidFill>
                  <a:srgbClr val="FBEEC9"/>
                </a:solidFill>
              </a:rPr>
              <a:t>var str = JSON.stringify(obj);</a:t>
            </a:r>
          </a:p>
        </p:txBody>
      </p:sp>
      <p:sp>
        <p:nvSpPr>
          <p:cNvPr id="6" name="Text Placeholder 5"/>
          <p:cNvSpPr txBox="1">
            <a:spLocks/>
          </p:cNvSpPr>
          <p:nvPr/>
        </p:nvSpPr>
        <p:spPr>
          <a:xfrm>
            <a:off x="760413" y="4766608"/>
            <a:ext cx="10667998" cy="193899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400" noProof="1" smtClean="0">
                <a:solidFill>
                  <a:srgbClr val="FBEEC9"/>
                </a:solidFill>
              </a:rPr>
              <a:t>var str = '{"town":"Sofia","gps":{"lat":42.70,"lng":23.32}}';</a:t>
            </a:r>
          </a:p>
          <a:p>
            <a:r>
              <a:rPr lang="en-US" sz="2400" noProof="1" smtClean="0">
                <a:solidFill>
                  <a:srgbClr val="FBEEC9"/>
                </a:solidFill>
              </a:rPr>
              <a:t>var obj = JSON.parse(str);</a:t>
            </a:r>
          </a:p>
          <a:p>
            <a:r>
              <a:rPr lang="en-US" sz="2400" noProof="1" smtClean="0">
                <a:solidFill>
                  <a:schemeClr val="tx2">
                    <a:lumMod val="75000"/>
                  </a:schemeClr>
                </a:solidFill>
              </a:rPr>
              <a:t>// both </a:t>
            </a:r>
            <a:r>
              <a:rPr lang="en-US" sz="2400" noProof="1">
                <a:solidFill>
                  <a:schemeClr val="tx2">
                    <a:lumMod val="75000"/>
                  </a:schemeClr>
                </a:solidFill>
              </a:rPr>
              <a:t>lines below throw SyntaxError</a:t>
            </a:r>
          </a:p>
          <a:p>
            <a:pPr lvl="0">
              <a:defRPr sz="1800"/>
            </a:pPr>
            <a:r>
              <a:rPr lang="en-US" sz="2400" dirty="0">
                <a:solidFill>
                  <a:srgbClr val="FBEEC9"/>
                </a:solidFill>
                <a:effectLst>
                  <a:outerShdw blurRad="38100" dist="38100" dir="2700000" rotWithShape="0">
                    <a:srgbClr val="000000">
                      <a:alpha val="43137"/>
                    </a:srgbClr>
                  </a:outerShdw>
                </a:effectLst>
                <a:latin typeface="Consolas"/>
                <a:ea typeface="Consolas"/>
                <a:cs typeface="Consolas"/>
                <a:sym typeface="Consolas"/>
              </a:rPr>
              <a:t>JSON.parse('{foo:"bar"}');</a:t>
            </a:r>
          </a:p>
          <a:p>
            <a:pPr lvl="0">
              <a:defRPr sz="1800"/>
            </a:pPr>
            <a:r>
              <a:rPr lang="en-US" sz="2400" dirty="0">
                <a:solidFill>
                  <a:srgbClr val="FBEEC9"/>
                </a:solidFill>
                <a:effectLst>
                  <a:outerShdw blurRad="38100" dist="38100" dir="2700000" rotWithShape="0">
                    <a:srgbClr val="000000">
                      <a:alpha val="43137"/>
                    </a:srgbClr>
                  </a:outerShdw>
                </a:effectLst>
                <a:latin typeface="Consolas"/>
                <a:ea typeface="Consolas"/>
                <a:cs typeface="Consolas"/>
                <a:sym typeface="Consolas"/>
              </a:rPr>
              <a:t>JSON.parse("{'</a:t>
            </a:r>
            <a:r>
              <a:rPr lang="en-US" sz="2400" dirty="0" err="1">
                <a:solidFill>
                  <a:srgbClr val="FBEEC9"/>
                </a:solidFill>
                <a:effectLst>
                  <a:outerShdw blurRad="38100" dist="38100" dir="2700000" rotWithShape="0">
                    <a:srgbClr val="000000">
                      <a:alpha val="43137"/>
                    </a:srgbClr>
                  </a:outerShdw>
                </a:effectLst>
                <a:latin typeface="Consolas"/>
                <a:ea typeface="Consolas"/>
                <a:cs typeface="Consolas"/>
                <a:sym typeface="Consolas"/>
              </a:rPr>
              <a:t>foo':'bar</a:t>
            </a:r>
            <a:r>
              <a:rPr lang="en-US" sz="2400" dirty="0" smtClean="0">
                <a:solidFill>
                  <a:srgbClr val="FBEEC9"/>
                </a:solidFill>
                <a:effectLst>
                  <a:outerShdw blurRad="38100" dist="38100" dir="2700000" rotWithShape="0">
                    <a:srgbClr val="000000">
                      <a:alpha val="43137"/>
                    </a:srgbClr>
                  </a:outerShdw>
                </a:effectLst>
                <a:latin typeface="Consolas"/>
                <a:ea typeface="Consolas"/>
                <a:cs typeface="Consolas"/>
                <a:sym typeface="Consolas"/>
              </a:rPr>
              <a:t>'}");</a:t>
            </a:r>
            <a:endParaRPr lang="en-US" sz="2400" dirty="0">
              <a:solidFill>
                <a:srgbClr val="FBEEC9"/>
              </a:solidFill>
              <a:effectLst>
                <a:outerShdw blurRad="38100" dist="38100" dir="2700000" rotWithShape="0">
                  <a:srgbClr val="000000">
                    <a:alpha val="43137"/>
                  </a:srgbClr>
                </a:outerShdw>
              </a:effectLst>
              <a:latin typeface="Consolas"/>
              <a:ea typeface="Consolas"/>
              <a:cs typeface="Consolas"/>
              <a:sym typeface="Consolas"/>
            </a:endParaRPr>
          </a:p>
        </p:txBody>
      </p:sp>
    </p:spTree>
    <p:extLst>
      <p:ext uri="{BB962C8B-B14F-4D97-AF65-F5344CB8AC3E}">
        <p14:creationId xmlns:p14="http://schemas.microsoft.com/office/powerpoint/2010/main" val="1869048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83</a:t>
            </a:fld>
            <a:endParaRPr lang="en-US" dirty="0"/>
          </a:p>
        </p:txBody>
      </p:sp>
      <p:sp>
        <p:nvSpPr>
          <p:cNvPr id="3" name="Content Placeholder 2"/>
          <p:cNvSpPr>
            <a:spLocks noGrp="1"/>
          </p:cNvSpPr>
          <p:nvPr>
            <p:ph idx="1"/>
          </p:nvPr>
        </p:nvSpPr>
        <p:spPr/>
        <p:txBody>
          <a:bodyPr/>
          <a:lstStyle/>
          <a:p>
            <a:r>
              <a:rPr lang="en-US" dirty="0"/>
              <a:t>JSON is great, but </a:t>
            </a:r>
            <a:r>
              <a:rPr lang="en-US" dirty="0">
                <a:solidFill>
                  <a:schemeClr val="accent5">
                    <a:lumMod val="20000"/>
                    <a:lumOff val="80000"/>
                  </a:schemeClr>
                </a:solidFill>
              </a:rPr>
              <a:t>repeating code </a:t>
            </a:r>
            <a:r>
              <a:rPr lang="en-US" dirty="0"/>
              <a:t>is not, right?</a:t>
            </a:r>
          </a:p>
          <a:p>
            <a:pPr lvl="1"/>
            <a:r>
              <a:rPr lang="en-US" dirty="0"/>
              <a:t>Lets make </a:t>
            </a:r>
            <a:r>
              <a:rPr lang="en-US" dirty="0" smtClean="0"/>
              <a:t>several people:</a:t>
            </a:r>
            <a:endParaRPr lang="en-US" dirty="0"/>
          </a:p>
          <a:p>
            <a:pPr lvl="1"/>
            <a:endParaRPr lang="en-US" dirty="0" smtClean="0"/>
          </a:p>
          <a:p>
            <a:pPr lvl="1"/>
            <a:endParaRPr lang="en-US" dirty="0"/>
          </a:p>
          <a:p>
            <a:pPr lvl="1"/>
            <a:endParaRPr lang="en-US" dirty="0"/>
          </a:p>
          <a:p>
            <a:pPr marL="0" indent="0">
              <a:buNone/>
            </a:pPr>
            <a:endParaRPr lang="bg-BG" dirty="0"/>
          </a:p>
        </p:txBody>
      </p:sp>
      <p:sp>
        <p:nvSpPr>
          <p:cNvPr id="4" name="Title 3"/>
          <p:cNvSpPr>
            <a:spLocks noGrp="1"/>
          </p:cNvSpPr>
          <p:nvPr>
            <p:ph type="title"/>
          </p:nvPr>
        </p:nvSpPr>
        <p:spPr/>
        <p:txBody>
          <a:bodyPr/>
          <a:lstStyle/>
          <a:p>
            <a:r>
              <a:rPr lang="en-US"/>
              <a:t>Building a JSON Object</a:t>
            </a:r>
            <a:endParaRPr lang="bg-BG"/>
          </a:p>
        </p:txBody>
      </p:sp>
      <p:sp>
        <p:nvSpPr>
          <p:cNvPr id="5" name="Text Placeholder 5"/>
          <p:cNvSpPr txBox="1">
            <a:spLocks/>
          </p:cNvSpPr>
          <p:nvPr/>
        </p:nvSpPr>
        <p:spPr>
          <a:xfrm>
            <a:off x="912812" y="2676198"/>
            <a:ext cx="10210800" cy="36009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dicho = {fname: </a:t>
            </a:r>
            <a:r>
              <a:rPr lang="en-US" sz="2200" dirty="0" smtClean="0">
                <a:solidFill>
                  <a:srgbClr val="FBEEC9"/>
                </a:solidFill>
              </a:rPr>
              <a:t>'</a:t>
            </a:r>
            <a:r>
              <a:rPr lang="en-US" sz="2200" noProof="1" smtClean="0">
                <a:solidFill>
                  <a:srgbClr val="FBEEC9"/>
                </a:solidFill>
              </a:rPr>
              <a:t>Dicho</a:t>
            </a:r>
            <a:r>
              <a:rPr lang="en-US" sz="2200" dirty="0" smtClean="0">
                <a:solidFill>
                  <a:srgbClr val="FBEEC9"/>
                </a:solidFill>
              </a:rPr>
              <a:t>'</a:t>
            </a:r>
            <a:r>
              <a:rPr lang="en-US" sz="2200" noProof="1" smtClean="0">
                <a:solidFill>
                  <a:srgbClr val="FBEEC9"/>
                </a:solidFill>
              </a:rPr>
              <a:t>, lname: </a:t>
            </a:r>
            <a:r>
              <a:rPr lang="en-US" sz="2200" dirty="0" smtClean="0">
                <a:solidFill>
                  <a:srgbClr val="FBEEC9"/>
                </a:solidFill>
              </a:rPr>
              <a:t>'</a:t>
            </a:r>
            <a:r>
              <a:rPr lang="en-US" sz="2200" noProof="1" smtClean="0">
                <a:solidFill>
                  <a:srgbClr val="FBEEC9"/>
                </a:solidFill>
              </a:rPr>
              <a:t>Dichov</a:t>
            </a:r>
            <a:r>
              <a:rPr lang="en-US" sz="2200" dirty="0" smtClean="0">
                <a:solidFill>
                  <a:srgbClr val="FBEEC9"/>
                </a:solidFill>
              </a:rPr>
              <a:t>'</a:t>
            </a:r>
            <a:r>
              <a:rPr lang="en-US" sz="2200" noProof="1" smtClean="0">
                <a:solidFill>
                  <a:srgbClr val="FBEEC9"/>
                </a:solidFill>
              </a:rPr>
              <a:t>,</a:t>
            </a:r>
          </a:p>
          <a:p>
            <a:r>
              <a:rPr lang="en-US" sz="2200" noProof="1" smtClean="0">
                <a:solidFill>
                  <a:srgbClr val="FBEEC9"/>
                </a:solidFill>
              </a:rPr>
              <a:t>  toString: function() { return this.fname + </a:t>
            </a:r>
            <a:r>
              <a:rPr lang="en-US" sz="2200" dirty="0">
                <a:solidFill>
                  <a:srgbClr val="FBEEC9"/>
                </a:solidFill>
              </a:rPr>
              <a:t>'</a:t>
            </a:r>
            <a:r>
              <a:rPr lang="en-US" sz="2200" noProof="1" smtClean="0">
                <a:solidFill>
                  <a:srgbClr val="FBEEC9"/>
                </a:solidFill>
              </a:rPr>
              <a:t> </a:t>
            </a:r>
            <a:r>
              <a:rPr lang="en-US" sz="2200" dirty="0">
                <a:solidFill>
                  <a:srgbClr val="FBEEC9"/>
                </a:solidFill>
              </a:rPr>
              <a:t>'</a:t>
            </a:r>
            <a:r>
              <a:rPr lang="en-US" sz="2200" noProof="1" smtClean="0">
                <a:solidFill>
                  <a:srgbClr val="FBEEC9"/>
                </a:solidFill>
              </a:rPr>
              <a:t> + this.lname; }</a:t>
            </a:r>
          </a:p>
          <a:p>
            <a:r>
              <a:rPr lang="en-US" sz="2200" noProof="1" smtClean="0">
                <a:solidFill>
                  <a:srgbClr val="FBEEC9"/>
                </a:solidFill>
              </a:rPr>
              <a:t>}</a:t>
            </a:r>
          </a:p>
          <a:p>
            <a:pPr>
              <a:spcBef>
                <a:spcPts val="1800"/>
              </a:spcBef>
            </a:pPr>
            <a:r>
              <a:rPr lang="en-US" sz="2200" noProof="1" smtClean="0">
                <a:solidFill>
                  <a:srgbClr val="FBEEC9"/>
                </a:solidFill>
              </a:rPr>
              <a:t>var georgiev = { fname: </a:t>
            </a:r>
            <a:r>
              <a:rPr lang="en-US" sz="2200" dirty="0" smtClean="0">
                <a:solidFill>
                  <a:srgbClr val="FBEEC9"/>
                </a:solidFill>
              </a:rPr>
              <a:t>'</a:t>
            </a:r>
            <a:r>
              <a:rPr lang="en-US" sz="2200" noProof="1" smtClean="0">
                <a:solidFill>
                  <a:srgbClr val="FBEEC9"/>
                </a:solidFill>
              </a:rPr>
              <a:t>Georgi</a:t>
            </a:r>
            <a:r>
              <a:rPr lang="en-US" sz="2200" dirty="0">
                <a:solidFill>
                  <a:srgbClr val="FBEEC9"/>
                </a:solidFill>
              </a:rPr>
              <a:t>'</a:t>
            </a:r>
            <a:r>
              <a:rPr lang="en-US" sz="2200" noProof="1" smtClean="0">
                <a:solidFill>
                  <a:srgbClr val="FBEEC9"/>
                </a:solidFill>
              </a:rPr>
              <a:t>, lname: </a:t>
            </a:r>
            <a:r>
              <a:rPr lang="en-US" sz="2200" dirty="0" smtClean="0">
                <a:solidFill>
                  <a:srgbClr val="FBEEC9"/>
                </a:solidFill>
              </a:rPr>
              <a:t>'</a:t>
            </a:r>
            <a:r>
              <a:rPr lang="en-US" sz="2200" noProof="1" smtClean="0">
                <a:solidFill>
                  <a:srgbClr val="FBEEC9"/>
                </a:solidFill>
              </a:rPr>
              <a:t>Georgiev</a:t>
            </a:r>
            <a:r>
              <a:rPr lang="en-US" sz="2200" dirty="0">
                <a:solidFill>
                  <a:srgbClr val="FBEEC9"/>
                </a:solidFill>
              </a:rPr>
              <a:t>'</a:t>
            </a:r>
            <a:r>
              <a:rPr lang="en-US" sz="2200" noProof="1" smtClean="0">
                <a:solidFill>
                  <a:srgbClr val="FBEEC9"/>
                </a:solidFill>
              </a:rPr>
              <a:t>, </a:t>
            </a:r>
            <a:br>
              <a:rPr lang="en-US" sz="2200" noProof="1" smtClean="0">
                <a:solidFill>
                  <a:srgbClr val="FBEEC9"/>
                </a:solidFill>
              </a:rPr>
            </a:br>
            <a:r>
              <a:rPr lang="en-US" sz="2200" noProof="1" smtClean="0">
                <a:solidFill>
                  <a:srgbClr val="FBEEC9"/>
                </a:solidFill>
              </a:rPr>
              <a:t>  toString: function() { return this.fname + </a:t>
            </a:r>
            <a:r>
              <a:rPr lang="en-US" sz="2200" dirty="0">
                <a:solidFill>
                  <a:srgbClr val="FBEEC9"/>
                </a:solidFill>
              </a:rPr>
              <a:t>'</a:t>
            </a:r>
            <a:r>
              <a:rPr lang="en-US" sz="2200" noProof="1" smtClean="0">
                <a:solidFill>
                  <a:srgbClr val="FBEEC9"/>
                </a:solidFill>
              </a:rPr>
              <a:t> </a:t>
            </a:r>
            <a:r>
              <a:rPr lang="en-US" sz="2200" dirty="0">
                <a:solidFill>
                  <a:srgbClr val="FBEEC9"/>
                </a:solidFill>
              </a:rPr>
              <a:t>'</a:t>
            </a:r>
            <a:r>
              <a:rPr lang="en-US" sz="2200" noProof="1" smtClean="0">
                <a:solidFill>
                  <a:srgbClr val="FBEEC9"/>
                </a:solidFill>
              </a:rPr>
              <a:t> + this.lname; }</a:t>
            </a:r>
          </a:p>
          <a:p>
            <a:r>
              <a:rPr lang="en-US" sz="2200" noProof="1" smtClean="0">
                <a:solidFill>
                  <a:srgbClr val="FBEEC9"/>
                </a:solidFill>
              </a:rPr>
              <a:t>}</a:t>
            </a:r>
          </a:p>
          <a:p>
            <a:pPr>
              <a:spcBef>
                <a:spcPts val="1800"/>
              </a:spcBef>
            </a:pPr>
            <a:r>
              <a:rPr lang="en-US" sz="2200" noProof="1">
                <a:solidFill>
                  <a:srgbClr val="FBEEC9"/>
                </a:solidFill>
              </a:rPr>
              <a:t>var </a:t>
            </a:r>
            <a:r>
              <a:rPr lang="en-US" sz="2200" noProof="1" smtClean="0">
                <a:solidFill>
                  <a:srgbClr val="FBEEC9"/>
                </a:solidFill>
              </a:rPr>
              <a:t>kirova </a:t>
            </a:r>
            <a:r>
              <a:rPr lang="en-US" sz="2200" noProof="1">
                <a:solidFill>
                  <a:srgbClr val="FBEEC9"/>
                </a:solidFill>
              </a:rPr>
              <a:t>= { fname: </a:t>
            </a:r>
            <a:r>
              <a:rPr lang="en-US" sz="2200" dirty="0" smtClean="0">
                <a:solidFill>
                  <a:srgbClr val="FBEEC9"/>
                </a:solidFill>
              </a:rPr>
              <a:t>'</a:t>
            </a:r>
            <a:r>
              <a:rPr lang="en-US" sz="2200" noProof="1" smtClean="0">
                <a:solidFill>
                  <a:srgbClr val="FBEEC9"/>
                </a:solidFill>
              </a:rPr>
              <a:t>Maria</a:t>
            </a:r>
            <a:r>
              <a:rPr lang="en-US" sz="2200" dirty="0" smtClean="0">
                <a:solidFill>
                  <a:srgbClr val="FBEEC9"/>
                </a:solidFill>
              </a:rPr>
              <a:t>'</a:t>
            </a:r>
            <a:r>
              <a:rPr lang="en-US" sz="2200" noProof="1" smtClean="0">
                <a:solidFill>
                  <a:srgbClr val="FBEEC9"/>
                </a:solidFill>
              </a:rPr>
              <a:t>, </a:t>
            </a:r>
            <a:r>
              <a:rPr lang="en-US" sz="2200" noProof="1">
                <a:solidFill>
                  <a:srgbClr val="FBEEC9"/>
                </a:solidFill>
              </a:rPr>
              <a:t>lname: </a:t>
            </a:r>
            <a:r>
              <a:rPr lang="en-US" sz="2200" dirty="0" smtClean="0">
                <a:solidFill>
                  <a:srgbClr val="FBEEC9"/>
                </a:solidFill>
              </a:rPr>
              <a:t>'</a:t>
            </a:r>
            <a:r>
              <a:rPr lang="en-US" sz="2200" noProof="1" smtClean="0">
                <a:solidFill>
                  <a:srgbClr val="FBEEC9"/>
                </a:solidFill>
              </a:rPr>
              <a:t>Kirova</a:t>
            </a:r>
            <a:r>
              <a:rPr lang="en-US" sz="2200" dirty="0" smtClean="0">
                <a:solidFill>
                  <a:srgbClr val="FBEEC9"/>
                </a:solidFill>
              </a:rPr>
              <a:t>'</a:t>
            </a:r>
            <a:r>
              <a:rPr lang="en-US" sz="2200" noProof="1" smtClean="0">
                <a:solidFill>
                  <a:srgbClr val="FBEEC9"/>
                </a:solidFill>
              </a:rPr>
              <a:t>, </a:t>
            </a:r>
            <a:r>
              <a:rPr lang="en-US" sz="2200" noProof="1">
                <a:solidFill>
                  <a:srgbClr val="FBEEC9"/>
                </a:solidFill>
              </a:rPr>
              <a:t/>
            </a:r>
            <a:br>
              <a:rPr lang="en-US" sz="2200" noProof="1">
                <a:solidFill>
                  <a:srgbClr val="FBEEC9"/>
                </a:solidFill>
              </a:rPr>
            </a:br>
            <a:r>
              <a:rPr lang="en-US" sz="2200" noProof="1">
                <a:solidFill>
                  <a:srgbClr val="FBEEC9"/>
                </a:solidFill>
              </a:rPr>
              <a:t>  toString: function() { return this.fname + </a:t>
            </a:r>
            <a:r>
              <a:rPr lang="en-US" sz="2200" dirty="0">
                <a:solidFill>
                  <a:srgbClr val="FBEEC9"/>
                </a:solidFill>
              </a:rPr>
              <a:t>'</a:t>
            </a:r>
            <a:r>
              <a:rPr lang="en-US" sz="2200" noProof="1">
                <a:solidFill>
                  <a:srgbClr val="FBEEC9"/>
                </a:solidFill>
              </a:rPr>
              <a:t> </a:t>
            </a:r>
            <a:r>
              <a:rPr lang="en-US" sz="2200" dirty="0">
                <a:solidFill>
                  <a:srgbClr val="FBEEC9"/>
                </a:solidFill>
              </a:rPr>
              <a:t>'</a:t>
            </a:r>
            <a:r>
              <a:rPr lang="en-US" sz="2200" noProof="1">
                <a:solidFill>
                  <a:srgbClr val="FBEEC9"/>
                </a:solidFill>
              </a:rPr>
              <a:t> + this.lname; }</a:t>
            </a:r>
          </a:p>
          <a:p>
            <a:r>
              <a:rPr lang="en-US" sz="2200" noProof="1" smtClean="0">
                <a:solidFill>
                  <a:srgbClr val="FBEEC9"/>
                </a:solidFill>
              </a:rPr>
              <a:t>}</a:t>
            </a:r>
            <a:endParaRPr lang="en-US" sz="2200" noProof="1">
              <a:solidFill>
                <a:srgbClr val="FBEEC9"/>
              </a:solidFill>
            </a:endParaRPr>
          </a:p>
        </p:txBody>
      </p:sp>
    </p:spTree>
    <p:extLst>
      <p:ext uri="{BB962C8B-B14F-4D97-AF65-F5344CB8AC3E}">
        <p14:creationId xmlns:p14="http://schemas.microsoft.com/office/powerpoint/2010/main" val="2774212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84</a:t>
            </a:fld>
            <a:endParaRPr lang="en-US" dirty="0"/>
          </a:p>
        </p:txBody>
      </p:sp>
      <p:sp>
        <p:nvSpPr>
          <p:cNvPr id="3" name="Content Placeholder 2"/>
          <p:cNvSpPr>
            <a:spLocks noGrp="1"/>
          </p:cNvSpPr>
          <p:nvPr>
            <p:ph idx="1"/>
          </p:nvPr>
        </p:nvSpPr>
        <p:spPr/>
        <p:txBody>
          <a:bodyPr/>
          <a:lstStyle/>
          <a:p>
            <a:r>
              <a:rPr lang="en-US" dirty="0"/>
              <a:t>A function for building JSON objects</a:t>
            </a:r>
          </a:p>
          <a:p>
            <a:pPr lvl="1"/>
            <a:r>
              <a:rPr lang="en-US" dirty="0"/>
              <a:t>Just pass first and last name and get </a:t>
            </a:r>
            <a:r>
              <a:rPr lang="en-US" dirty="0" smtClean="0"/>
              <a:t>an </a:t>
            </a:r>
            <a:r>
              <a:rPr lang="en-US" dirty="0"/>
              <a:t>object</a:t>
            </a:r>
          </a:p>
          <a:p>
            <a:pPr lvl="2"/>
            <a:r>
              <a:rPr lang="en-US" dirty="0"/>
              <a:t>Something like a constructor</a:t>
            </a:r>
          </a:p>
          <a:p>
            <a:endParaRPr lang="bg-BG" dirty="0"/>
          </a:p>
        </p:txBody>
      </p:sp>
      <p:sp>
        <p:nvSpPr>
          <p:cNvPr id="4" name="Title 3"/>
          <p:cNvSpPr>
            <a:spLocks noGrp="1"/>
          </p:cNvSpPr>
          <p:nvPr>
            <p:ph type="title"/>
          </p:nvPr>
        </p:nvSpPr>
        <p:spPr/>
        <p:txBody>
          <a:bodyPr/>
          <a:lstStyle/>
          <a:p>
            <a:r>
              <a:rPr lang="en-US"/>
              <a:t>JSON Building Function</a:t>
            </a:r>
            <a:endParaRPr lang="bg-BG"/>
          </a:p>
        </p:txBody>
      </p:sp>
      <p:sp>
        <p:nvSpPr>
          <p:cNvPr id="5" name="Text Placeholder 5"/>
          <p:cNvSpPr txBox="1">
            <a:spLocks/>
          </p:cNvSpPr>
          <p:nvPr/>
        </p:nvSpPr>
        <p:spPr>
          <a:xfrm>
            <a:off x="684212" y="3217762"/>
            <a:ext cx="10743927" cy="32162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function </a:t>
            </a:r>
            <a:r>
              <a:rPr lang="en-US" sz="2200" noProof="1">
                <a:solidFill>
                  <a:srgbClr val="FBEEC9"/>
                </a:solidFill>
              </a:rPr>
              <a:t>b</a:t>
            </a:r>
            <a:r>
              <a:rPr lang="en-US" sz="2200" noProof="1" smtClean="0">
                <a:solidFill>
                  <a:srgbClr val="FBEEC9"/>
                </a:solidFill>
              </a:rPr>
              <a:t>uildPerson(fname</a:t>
            </a:r>
            <a:r>
              <a:rPr lang="en-US" sz="2200" noProof="1" smtClean="0">
                <a:solidFill>
                  <a:srgbClr val="FBEEC9"/>
                </a:solidFill>
              </a:rPr>
              <a:t>, lname) {</a:t>
            </a:r>
          </a:p>
          <a:p>
            <a:r>
              <a:rPr lang="en-US" sz="2200" noProof="1" smtClean="0">
                <a:solidFill>
                  <a:srgbClr val="FBEEC9"/>
                </a:solidFill>
              </a:rPr>
              <a:t>  return {</a:t>
            </a:r>
          </a:p>
          <a:p>
            <a:r>
              <a:rPr lang="en-US" sz="2200" noProof="1" smtClean="0">
                <a:solidFill>
                  <a:srgbClr val="FBEEC9"/>
                </a:solidFill>
              </a:rPr>
              <a:t>    fname: fname, </a:t>
            </a:r>
          </a:p>
          <a:p>
            <a:r>
              <a:rPr lang="en-US" sz="2200" noProof="1" smtClean="0">
                <a:solidFill>
                  <a:srgbClr val="FBEEC9"/>
                </a:solidFill>
              </a:rPr>
              <a:t>    lname: lname,</a:t>
            </a:r>
          </a:p>
          <a:p>
            <a:r>
              <a:rPr lang="en-US" sz="2200" noProof="1" smtClean="0">
                <a:solidFill>
                  <a:srgbClr val="FBEEC9"/>
                </a:solidFill>
              </a:rPr>
              <a:t>    toString: function () { return this.fname + </a:t>
            </a:r>
            <a:r>
              <a:rPr lang="en-US" sz="2200" dirty="0">
                <a:solidFill>
                  <a:srgbClr val="FBEEC9"/>
                </a:solidFill>
              </a:rPr>
              <a:t>'</a:t>
            </a:r>
            <a:r>
              <a:rPr lang="en-US" sz="2200" noProof="1" smtClean="0">
                <a:solidFill>
                  <a:srgbClr val="FBEEC9"/>
                </a:solidFill>
              </a:rPr>
              <a:t> </a:t>
            </a:r>
            <a:r>
              <a:rPr lang="en-US" sz="2200" dirty="0">
                <a:solidFill>
                  <a:srgbClr val="FBEEC9"/>
                </a:solidFill>
              </a:rPr>
              <a:t>'</a:t>
            </a:r>
            <a:r>
              <a:rPr lang="en-US" sz="2200" noProof="1" smtClean="0">
                <a:solidFill>
                  <a:srgbClr val="FBEEC9"/>
                </a:solidFill>
              </a:rPr>
              <a:t> + this.lname; }</a:t>
            </a:r>
          </a:p>
          <a:p>
            <a:r>
              <a:rPr lang="en-US" sz="2200" noProof="1" smtClean="0">
                <a:solidFill>
                  <a:srgbClr val="FBEEC9"/>
                </a:solidFill>
              </a:rPr>
              <a:t>  }</a:t>
            </a:r>
          </a:p>
          <a:p>
            <a:r>
              <a:rPr lang="en-US" sz="2200" noProof="1" smtClean="0">
                <a:solidFill>
                  <a:srgbClr val="FBEEC9"/>
                </a:solidFill>
              </a:rPr>
              <a:t>}</a:t>
            </a:r>
          </a:p>
          <a:p>
            <a:pPr>
              <a:spcBef>
                <a:spcPts val="600"/>
              </a:spcBef>
            </a:pPr>
            <a:r>
              <a:rPr lang="en-US" sz="2200" noProof="1" smtClean="0">
                <a:solidFill>
                  <a:srgbClr val="FBEEC9"/>
                </a:solidFill>
              </a:rPr>
              <a:t>var </a:t>
            </a:r>
            <a:r>
              <a:rPr lang="en-US" sz="2200" noProof="1" smtClean="0">
                <a:solidFill>
                  <a:srgbClr val="FBEEC9"/>
                </a:solidFill>
              </a:rPr>
              <a:t>dichov = buildPerson</a:t>
            </a:r>
            <a:r>
              <a:rPr lang="en-US" sz="2200" noProof="1" smtClean="0">
                <a:solidFill>
                  <a:srgbClr val="FBEEC9"/>
                </a:solidFill>
              </a:rPr>
              <a:t>(</a:t>
            </a:r>
            <a:r>
              <a:rPr lang="en-US" sz="2200" dirty="0" smtClean="0">
                <a:solidFill>
                  <a:srgbClr val="FBEEC9"/>
                </a:solidFill>
              </a:rPr>
              <a:t>'</a:t>
            </a:r>
            <a:r>
              <a:rPr lang="en-US" sz="2200" noProof="1" smtClean="0">
                <a:solidFill>
                  <a:srgbClr val="FBEEC9"/>
                </a:solidFill>
              </a:rPr>
              <a:t>Dicho</a:t>
            </a:r>
            <a:r>
              <a:rPr lang="en-US" sz="2200" dirty="0" smtClean="0">
                <a:solidFill>
                  <a:srgbClr val="FBEEC9"/>
                </a:solidFill>
              </a:rPr>
              <a:t>'</a:t>
            </a:r>
            <a:r>
              <a:rPr lang="en-US" sz="2200" noProof="1" smtClean="0">
                <a:solidFill>
                  <a:srgbClr val="FBEEC9"/>
                </a:solidFill>
              </a:rPr>
              <a:t>,</a:t>
            </a:r>
            <a:r>
              <a:rPr lang="en-US" sz="2200" dirty="0">
                <a:solidFill>
                  <a:srgbClr val="FBEEC9"/>
                </a:solidFill>
              </a:rPr>
              <a:t> </a:t>
            </a:r>
            <a:r>
              <a:rPr lang="en-US" sz="2200" dirty="0" smtClean="0">
                <a:solidFill>
                  <a:srgbClr val="FBEEC9"/>
                </a:solidFill>
              </a:rPr>
              <a:t>'</a:t>
            </a:r>
            <a:r>
              <a:rPr lang="en-US" sz="2200" noProof="1" smtClean="0">
                <a:solidFill>
                  <a:srgbClr val="FBEEC9"/>
                </a:solidFill>
              </a:rPr>
              <a:t>Dichov</a:t>
            </a:r>
            <a:r>
              <a:rPr lang="en-US" sz="2200" dirty="0">
                <a:solidFill>
                  <a:srgbClr val="FBEEC9"/>
                </a:solidFill>
              </a:rPr>
              <a:t>'</a:t>
            </a:r>
            <a:r>
              <a:rPr lang="en-US" sz="2200" noProof="1" smtClean="0">
                <a:solidFill>
                  <a:srgbClr val="FBEEC9"/>
                </a:solidFill>
              </a:rPr>
              <a:t>);</a:t>
            </a:r>
          </a:p>
          <a:p>
            <a:r>
              <a:rPr lang="en-US" sz="2200" noProof="1" smtClean="0">
                <a:solidFill>
                  <a:srgbClr val="FBEEC9"/>
                </a:solidFill>
              </a:rPr>
              <a:t>var georgiev = </a:t>
            </a:r>
            <a:r>
              <a:rPr lang="en-US" sz="2200" noProof="1" smtClean="0">
                <a:solidFill>
                  <a:srgbClr val="FBEEC9"/>
                </a:solidFill>
              </a:rPr>
              <a:t>buildPerson</a:t>
            </a:r>
            <a:r>
              <a:rPr lang="en-US" sz="2200" noProof="1" smtClean="0">
                <a:solidFill>
                  <a:srgbClr val="FBEEC9"/>
                </a:solidFill>
              </a:rPr>
              <a:t>(</a:t>
            </a:r>
            <a:r>
              <a:rPr lang="en-US" sz="2200" dirty="0" smtClean="0">
                <a:solidFill>
                  <a:srgbClr val="FBEEC9"/>
                </a:solidFill>
              </a:rPr>
              <a:t>'</a:t>
            </a:r>
            <a:r>
              <a:rPr lang="en-US" sz="2200" noProof="1" smtClean="0">
                <a:solidFill>
                  <a:srgbClr val="FBEEC9"/>
                </a:solidFill>
              </a:rPr>
              <a:t>Georgi</a:t>
            </a:r>
            <a:r>
              <a:rPr lang="en-US" sz="2200" dirty="0" smtClean="0">
                <a:solidFill>
                  <a:srgbClr val="FBEEC9"/>
                </a:solidFill>
              </a:rPr>
              <a:t>'</a:t>
            </a:r>
            <a:r>
              <a:rPr lang="en-US" sz="2200" noProof="1" smtClean="0">
                <a:solidFill>
                  <a:srgbClr val="FBEEC9"/>
                </a:solidFill>
              </a:rPr>
              <a:t>,</a:t>
            </a:r>
            <a:r>
              <a:rPr lang="en-US" sz="2200" dirty="0">
                <a:solidFill>
                  <a:srgbClr val="FBEEC9"/>
                </a:solidFill>
              </a:rPr>
              <a:t> </a:t>
            </a:r>
            <a:r>
              <a:rPr lang="en-US" sz="2200" dirty="0" smtClean="0">
                <a:solidFill>
                  <a:srgbClr val="FBEEC9"/>
                </a:solidFill>
              </a:rPr>
              <a:t>'</a:t>
            </a:r>
            <a:r>
              <a:rPr lang="en-US" sz="2200" noProof="1" smtClean="0">
                <a:solidFill>
                  <a:srgbClr val="FBEEC9"/>
                </a:solidFill>
              </a:rPr>
              <a:t>Georgiev</a:t>
            </a:r>
            <a:r>
              <a:rPr lang="en-US" sz="2200" dirty="0">
                <a:solidFill>
                  <a:srgbClr val="FBEEC9"/>
                </a:solidFill>
              </a:rPr>
              <a:t>'</a:t>
            </a:r>
            <a:r>
              <a:rPr lang="en-US" sz="2200" noProof="1" smtClean="0">
                <a:solidFill>
                  <a:srgbClr val="FBEEC9"/>
                </a:solidFill>
              </a:rPr>
              <a:t>);</a:t>
            </a:r>
            <a:endParaRPr lang="en-US" sz="2200" noProof="1">
              <a:solidFill>
                <a:srgbClr val="FBEEC9"/>
              </a:solidFill>
            </a:endParaRPr>
          </a:p>
        </p:txBody>
      </p:sp>
    </p:spTree>
    <p:extLst>
      <p:ext uri="{BB962C8B-B14F-4D97-AF65-F5344CB8AC3E}">
        <p14:creationId xmlns:p14="http://schemas.microsoft.com/office/powerpoint/2010/main" val="1695818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724400"/>
            <a:ext cx="8938472" cy="820600"/>
          </a:xfrm>
        </p:spPr>
        <p:txBody>
          <a:bodyPr/>
          <a:lstStyle/>
          <a:p>
            <a:r>
              <a:rPr lang="en-US" smtClean="0"/>
              <a:t>JSON Objects</a:t>
            </a:r>
            <a:endParaRPr lang="bg-BG"/>
          </a:p>
        </p:txBody>
      </p:sp>
      <p:sp>
        <p:nvSpPr>
          <p:cNvPr id="6" name="Text Placeholder 5"/>
          <p:cNvSpPr>
            <a:spLocks noGrp="1"/>
          </p:cNvSpPr>
          <p:nvPr>
            <p:ph type="body" idx="1"/>
          </p:nvPr>
        </p:nvSpPr>
        <p:spPr>
          <a:xfrm>
            <a:off x="1446212" y="5526368"/>
            <a:ext cx="8938472" cy="688256"/>
          </a:xfrm>
        </p:spPr>
        <p:txBody>
          <a:bodyPr/>
          <a:lstStyle/>
          <a:p>
            <a:r>
              <a:rPr lang="en-US" smtClean="0"/>
              <a:t>Live Demo</a:t>
            </a:r>
            <a:endParaRPr lang="bg-BG"/>
          </a:p>
        </p:txBody>
      </p:sp>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463" t="-2455" r="-6463" b="-2455"/>
          <a:stretch/>
        </p:blipFill>
        <p:spPr bwMode="auto">
          <a:xfrm>
            <a:off x="4070056" y="1371600"/>
            <a:ext cx="3591512" cy="2951544"/>
          </a:xfrm>
          <a:prstGeom prst="roundRect">
            <a:avLst>
              <a:gd name="adj" fmla="val 1717"/>
            </a:avLst>
          </a:prstGeom>
          <a:solidFill>
            <a:schemeClr val="tx1"/>
          </a:solidFill>
          <a:ln>
            <a:noFill/>
          </a:ln>
          <a:effectLst/>
          <a:extLst/>
        </p:spPr>
      </p:pic>
    </p:spTree>
    <p:extLst>
      <p:ext uri="{BB962C8B-B14F-4D97-AF65-F5344CB8AC3E}">
        <p14:creationId xmlns:p14="http://schemas.microsoft.com/office/powerpoint/2010/main" val="1819686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ctrTitle"/>
          </p:nvPr>
        </p:nvSpPr>
        <p:spPr>
          <a:xfrm>
            <a:off x="1446212" y="1905000"/>
            <a:ext cx="8637983" cy="941082"/>
          </a:xfrm>
        </p:spPr>
        <p:txBody>
          <a:bodyPr/>
          <a:lstStyle/>
          <a:p>
            <a:pPr>
              <a:lnSpc>
                <a:spcPct val="110000"/>
              </a:lnSpc>
            </a:pPr>
            <a:r>
              <a:rPr lang="en-US" dirty="0" smtClean="0"/>
              <a:t>Lo-Dash</a:t>
            </a:r>
            <a:endParaRPr lang="bg-BG" dirty="0"/>
          </a:p>
        </p:txBody>
      </p:sp>
      <p:pic>
        <p:nvPicPr>
          <p:cNvPr id="1026" name="Picture 2" descr="C:\Users\Bi0GaMe\Downloads\25654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0926" y="2667000"/>
            <a:ext cx="2754086" cy="275408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224517"/>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1" name="Rectangle 3"/>
          <p:cNvSpPr>
            <a:spLocks noGrp="1" noChangeArrowheads="1"/>
          </p:cNvSpPr>
          <p:nvPr>
            <p:ph idx="1"/>
          </p:nvPr>
        </p:nvSpPr>
        <p:spPr/>
        <p:txBody>
          <a:bodyPr>
            <a:normAutofit/>
          </a:bodyPr>
          <a:lstStyle/>
          <a:p>
            <a:pPr>
              <a:lnSpc>
                <a:spcPct val="100000"/>
              </a:lnSpc>
            </a:pPr>
            <a:r>
              <a:rPr lang="en-US" dirty="0">
                <a:solidFill>
                  <a:schemeClr val="accent5">
                    <a:lumMod val="20000"/>
                    <a:lumOff val="80000"/>
                  </a:schemeClr>
                </a:solidFill>
              </a:rPr>
              <a:t>A JavaScript utility library delivering consistency, modularity, </a:t>
            </a:r>
            <a:r>
              <a:rPr lang="en-US" dirty="0" smtClean="0">
                <a:solidFill>
                  <a:schemeClr val="accent5">
                    <a:lumMod val="20000"/>
                    <a:lumOff val="80000"/>
                  </a:schemeClr>
                </a:solidFill>
              </a:rPr>
              <a:t>performance </a:t>
            </a:r>
            <a:r>
              <a:rPr lang="en-US" dirty="0">
                <a:solidFill>
                  <a:schemeClr val="accent5">
                    <a:lumMod val="20000"/>
                    <a:lumOff val="80000"/>
                  </a:schemeClr>
                </a:solidFill>
              </a:rPr>
              <a:t>&amp; extras</a:t>
            </a:r>
            <a:r>
              <a:rPr lang="en-US" dirty="0" smtClean="0">
                <a:solidFill>
                  <a:schemeClr val="accent5">
                    <a:lumMod val="20000"/>
                    <a:lumOff val="80000"/>
                  </a:schemeClr>
                </a:solidFill>
              </a:rPr>
              <a:t>.</a:t>
            </a:r>
          </a:p>
          <a:p>
            <a:pPr>
              <a:lnSpc>
                <a:spcPct val="100000"/>
              </a:lnSpc>
            </a:pPr>
            <a:endParaRPr lang="en-US" dirty="0">
              <a:solidFill>
                <a:schemeClr val="accent5">
                  <a:lumMod val="20000"/>
                  <a:lumOff val="80000"/>
                </a:schemeClr>
              </a:solidFill>
            </a:endParaRPr>
          </a:p>
          <a:p>
            <a:pPr>
              <a:lnSpc>
                <a:spcPct val="100000"/>
              </a:lnSpc>
            </a:pPr>
            <a:endParaRPr lang="en-US" dirty="0" smtClean="0">
              <a:solidFill>
                <a:schemeClr val="accent5">
                  <a:lumMod val="20000"/>
                  <a:lumOff val="80000"/>
                </a:schemeClr>
              </a:solidFill>
            </a:endParaRPr>
          </a:p>
          <a:p>
            <a:pPr>
              <a:lnSpc>
                <a:spcPct val="100000"/>
              </a:lnSpc>
            </a:pPr>
            <a:endParaRPr lang="en-US" dirty="0">
              <a:solidFill>
                <a:schemeClr val="accent5">
                  <a:lumMod val="20000"/>
                  <a:lumOff val="80000"/>
                </a:schemeClr>
              </a:solidFill>
            </a:endParaRPr>
          </a:p>
          <a:p>
            <a:pPr>
              <a:lnSpc>
                <a:spcPct val="100000"/>
              </a:lnSpc>
            </a:pPr>
            <a:endParaRPr lang="en-US" dirty="0" smtClean="0">
              <a:solidFill>
                <a:schemeClr val="accent5">
                  <a:lumMod val="20000"/>
                  <a:lumOff val="80000"/>
                </a:schemeClr>
              </a:solidFill>
            </a:endParaRPr>
          </a:p>
          <a:p>
            <a:pPr>
              <a:lnSpc>
                <a:spcPct val="100000"/>
              </a:lnSpc>
            </a:pPr>
            <a:r>
              <a:rPr lang="en-US" dirty="0">
                <a:solidFill>
                  <a:schemeClr val="accent5">
                    <a:lumMod val="20000"/>
                    <a:lumOff val="80000"/>
                  </a:schemeClr>
                </a:solidFill>
              </a:rPr>
              <a:t>Download link </a:t>
            </a:r>
            <a:r>
              <a:rPr lang="en-US" dirty="0">
                <a:solidFill>
                  <a:schemeClr val="accent5">
                    <a:lumMod val="20000"/>
                    <a:lumOff val="80000"/>
                  </a:schemeClr>
                </a:solidFill>
                <a:hlinkClick r:id="rId3"/>
              </a:rPr>
              <a:t>https://raw.github.com/lodash/lodash/3.3.1/lodash.js</a:t>
            </a:r>
            <a:endParaRPr lang="en-US" dirty="0" smtClean="0">
              <a:solidFill>
                <a:schemeClr val="accent5">
                  <a:lumMod val="20000"/>
                  <a:lumOff val="80000"/>
                </a:schemeClr>
              </a:solidFill>
            </a:endParaRPr>
          </a:p>
        </p:txBody>
      </p:sp>
      <p:sp>
        <p:nvSpPr>
          <p:cNvPr id="508930" name="Rectangle 2"/>
          <p:cNvSpPr>
            <a:spLocks noGrp="1" noChangeArrowheads="1"/>
          </p:cNvSpPr>
          <p:nvPr>
            <p:ph type="title"/>
          </p:nvPr>
        </p:nvSpPr>
        <p:spPr/>
        <p:txBody>
          <a:bodyPr>
            <a:normAutofit/>
          </a:bodyPr>
          <a:lstStyle/>
          <a:p>
            <a:r>
              <a:rPr lang="en-US" dirty="0" smtClean="0"/>
              <a:t>What is lodash.js?</a:t>
            </a:r>
            <a:endParaRPr lang="en-US"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87</a:t>
            </a:fld>
            <a:endParaRPr lang="en-US" dirty="0"/>
          </a:p>
        </p:txBody>
      </p:sp>
      <p:sp>
        <p:nvSpPr>
          <p:cNvPr id="5" name="Rectangle 5"/>
          <p:cNvSpPr>
            <a:spLocks noChangeArrowheads="1"/>
          </p:cNvSpPr>
          <p:nvPr/>
        </p:nvSpPr>
        <p:spPr bwMode="auto">
          <a:xfrm>
            <a:off x="836612" y="2659963"/>
            <a:ext cx="10076942" cy="198823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_.assign({ 'a': 1 }, { 'b': 2 }, { 'c': 3 });</a:t>
            </a:r>
            <a:b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br>
            <a:r>
              <a:rPr lang="en-US" sz="2800" b="1" noProof="1">
                <a:solidFill>
                  <a:schemeClr val="accent1">
                    <a:lumMod val="60000"/>
                    <a:lumOff val="40000"/>
                  </a:schemeClr>
                </a:solidFill>
                <a:effectLst>
                  <a:outerShdw blurRad="38100" dist="38100" dir="2700000" algn="tl">
                    <a:srgbClr val="000000">
                      <a:alpha val="43137"/>
                    </a:srgbClr>
                  </a:outerShdw>
                </a:effectLst>
                <a:latin typeface="Consolas" pitchFamily="49" charset="0"/>
                <a:cs typeface="Consolas" pitchFamily="49" charset="0"/>
              </a:rPr>
              <a:t>// → { 'a': 1, 'b': 2, 'c': 3 }</a:t>
            </a:r>
            <a:br>
              <a:rPr lang="en-US" sz="2800" b="1" noProof="1">
                <a:solidFill>
                  <a:schemeClr val="accent1">
                    <a:lumMod val="60000"/>
                    <a:lumOff val="40000"/>
                  </a:schemeClr>
                </a:solidFill>
                <a:effectLst>
                  <a:outerShdw blurRad="38100" dist="38100" dir="2700000" algn="tl">
                    <a:srgbClr val="000000">
                      <a:alpha val="43137"/>
                    </a:srgbClr>
                  </a:outerShdw>
                </a:effectLst>
                <a:latin typeface="Consolas" pitchFamily="49" charset="0"/>
                <a:cs typeface="Consolas" pitchFamily="49" charset="0"/>
              </a:rPr>
            </a:b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_.map([1, 2, 3], function(n) { return n * 3; });</a:t>
            </a:r>
            <a:b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br>
            <a:r>
              <a:rPr lang="en-US" sz="2800" b="1" noProof="1">
                <a:solidFill>
                  <a:schemeClr val="accent1">
                    <a:lumMod val="60000"/>
                    <a:lumOff val="40000"/>
                  </a:schemeClr>
                </a:solidFill>
                <a:effectLst>
                  <a:outerShdw blurRad="38100" dist="38100" dir="2700000" algn="tl">
                    <a:srgbClr val="000000">
                      <a:alpha val="43137"/>
                    </a:srgbClr>
                  </a:outerShdw>
                </a:effectLst>
                <a:latin typeface="Consolas" pitchFamily="49" charset="0"/>
                <a:cs typeface="Consolas" pitchFamily="49" charset="0"/>
              </a:rPr>
              <a:t>// → [3, 6, 9]</a:t>
            </a:r>
          </a:p>
        </p:txBody>
      </p:sp>
    </p:spTree>
    <p:extLst>
      <p:ext uri="{BB962C8B-B14F-4D97-AF65-F5344CB8AC3E}">
        <p14:creationId xmlns:p14="http://schemas.microsoft.com/office/powerpoint/2010/main" val="879712521"/>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88</a:t>
            </a:fld>
            <a:endParaRPr lang="en-US" dirty="0"/>
          </a:p>
        </p:txBody>
      </p:sp>
      <p:sp>
        <p:nvSpPr>
          <p:cNvPr id="3" name="Content Placeholder 2"/>
          <p:cNvSpPr>
            <a:spLocks noGrp="1"/>
          </p:cNvSpPr>
          <p:nvPr>
            <p:ph idx="1"/>
          </p:nvPr>
        </p:nvSpPr>
        <p:spPr/>
        <p:txBody>
          <a:bodyPr/>
          <a:lstStyle/>
          <a:p>
            <a:r>
              <a:rPr lang="en-US" dirty="0"/>
              <a:t>Lo-Dash </a:t>
            </a:r>
            <a:r>
              <a:rPr lang="en-US" dirty="0" smtClean="0"/>
              <a:t>(and it’s older cousin Underscore.js) provide functional programming library</a:t>
            </a:r>
          </a:p>
          <a:p>
            <a:pPr lvl="1"/>
            <a:r>
              <a:rPr lang="en-US" dirty="0" smtClean="0"/>
              <a:t>array manipulation</a:t>
            </a:r>
          </a:p>
          <a:p>
            <a:pPr lvl="1"/>
            <a:r>
              <a:rPr lang="en-US" dirty="0" smtClean="0"/>
              <a:t>collections manipulation</a:t>
            </a:r>
          </a:p>
          <a:p>
            <a:pPr lvl="1"/>
            <a:r>
              <a:rPr lang="en-US" dirty="0" smtClean="0"/>
              <a:t>function customization</a:t>
            </a:r>
          </a:p>
          <a:p>
            <a:pPr lvl="1"/>
            <a:r>
              <a:rPr lang="en-US" dirty="0" smtClean="0"/>
              <a:t>object creation</a:t>
            </a:r>
          </a:p>
          <a:p>
            <a:pPr lvl="1"/>
            <a:r>
              <a:rPr lang="en-US" dirty="0" smtClean="0"/>
              <a:t>string manipulation</a:t>
            </a:r>
          </a:p>
          <a:p>
            <a:pPr lvl="1"/>
            <a:r>
              <a:rPr lang="en-US" dirty="0" smtClean="0"/>
              <a:t>and many more…</a:t>
            </a:r>
            <a:endParaRPr lang="en-US" dirty="0"/>
          </a:p>
        </p:txBody>
      </p:sp>
      <p:sp>
        <p:nvSpPr>
          <p:cNvPr id="4" name="Title 3"/>
          <p:cNvSpPr>
            <a:spLocks noGrp="1"/>
          </p:cNvSpPr>
          <p:nvPr>
            <p:ph type="title"/>
          </p:nvPr>
        </p:nvSpPr>
        <p:spPr/>
        <p:txBody>
          <a:bodyPr/>
          <a:lstStyle/>
          <a:p>
            <a:r>
              <a:rPr lang="en-US" dirty="0" smtClean="0"/>
              <a:t>What do we use Lo-Dash for?</a:t>
            </a:r>
            <a:endParaRPr lang="en-US" dirty="0"/>
          </a:p>
        </p:txBody>
      </p:sp>
    </p:spTree>
    <p:extLst>
      <p:ext uri="{BB962C8B-B14F-4D97-AF65-F5344CB8AC3E}">
        <p14:creationId xmlns:p14="http://schemas.microsoft.com/office/powerpoint/2010/main" val="3744438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446212" y="4648200"/>
            <a:ext cx="8938472" cy="820600"/>
          </a:xfrm>
        </p:spPr>
        <p:txBody>
          <a:bodyPr/>
          <a:lstStyle/>
          <a:p>
            <a:r>
              <a:rPr lang="en-US" dirty="0" smtClean="0"/>
              <a:t>Lo-Dash</a:t>
            </a:r>
            <a:endParaRPr lang="en-US" dirty="0"/>
          </a:p>
        </p:txBody>
      </p:sp>
      <p:sp>
        <p:nvSpPr>
          <p:cNvPr id="10" name="Subtitle 9"/>
          <p:cNvSpPr>
            <a:spLocks noGrp="1"/>
          </p:cNvSpPr>
          <p:nvPr>
            <p:ph type="body" idx="1"/>
          </p:nvPr>
        </p:nvSpPr>
        <p:spPr>
          <a:xfrm>
            <a:off x="1446212" y="5526368"/>
            <a:ext cx="8938472" cy="688256"/>
          </a:xfrm>
        </p:spPr>
        <p:txBody>
          <a:bodyPr/>
          <a:lstStyle/>
          <a:p>
            <a:r>
              <a:rPr lang="en-US" dirty="0" smtClean="0"/>
              <a:t>Live Demo</a:t>
            </a:r>
            <a:endParaRPr lang="en-US" dirty="0"/>
          </a:p>
        </p:txBody>
      </p:sp>
      <p:pic>
        <p:nvPicPr>
          <p:cNvPr id="2050" name="Picture 2" descr="C:\Users\Bi0GaMe\Downloads\functional-programming-for-optimization-problems-in-big-data-68-638.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680379" y="1905000"/>
            <a:ext cx="60769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Bi0GaMe\Downloads\25654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8807" y="4038600"/>
            <a:ext cx="1377043" cy="137704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803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818200"/>
            <a:ext cx="8938472" cy="820600"/>
          </a:xfrm>
        </p:spPr>
        <p:txBody>
          <a:bodyPr/>
          <a:lstStyle/>
          <a:p>
            <a:r>
              <a:rPr lang="en-US" dirty="0" smtClean="0"/>
              <a:t>for-in Loop</a:t>
            </a:r>
            <a:endParaRPr lang="en-US" dirty="0"/>
          </a:p>
        </p:txBody>
      </p:sp>
      <p:sp>
        <p:nvSpPr>
          <p:cNvPr id="3" name="Subtitle 2"/>
          <p:cNvSpPr>
            <a:spLocks noGrp="1"/>
          </p:cNvSpPr>
          <p:nvPr>
            <p:ph type="body" idx="1"/>
          </p:nvPr>
        </p:nvSpPr>
        <p:spPr>
          <a:xfrm>
            <a:off x="707284" y="5666306"/>
            <a:ext cx="10416328" cy="734494"/>
          </a:xfrm>
        </p:spPr>
        <p:txBody>
          <a:bodyPr/>
          <a:lstStyle/>
          <a:p>
            <a:r>
              <a:rPr lang="en-US" dirty="0" smtClean="0"/>
              <a:t>Iterating over the Properties of an Object</a:t>
            </a:r>
            <a:endParaRPr lang="en-US" dirty="0"/>
          </a:p>
        </p:txBody>
      </p:sp>
      <p:pic>
        <p:nvPicPr>
          <p:cNvPr id="1026" name="Picture 2" descr="http://www.codasen.com/images/slideshow/green-i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84" y="1290844"/>
            <a:ext cx="4320328" cy="328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924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90</a:t>
            </a:fld>
            <a:endParaRPr lang="en-US" dirty="0"/>
          </a:p>
        </p:txBody>
      </p:sp>
      <p:sp>
        <p:nvSpPr>
          <p:cNvPr id="5" name="Content Placeholder 4"/>
          <p:cNvSpPr>
            <a:spLocks noGrp="1"/>
          </p:cNvSpPr>
          <p:nvPr>
            <p:ph idx="1"/>
          </p:nvPr>
        </p:nvSpPr>
        <p:spPr>
          <a:xfrm>
            <a:off x="227013" y="990600"/>
            <a:ext cx="8572404" cy="5570355"/>
          </a:xfrm>
        </p:spPr>
        <p:txBody>
          <a:bodyPr>
            <a:noAutofit/>
          </a:bodyPr>
          <a:lstStyle/>
          <a:p>
            <a:pPr marL="514350" indent="-514350">
              <a:lnSpc>
                <a:spcPct val="100000"/>
              </a:lnSpc>
              <a:buFont typeface="+mj-lt"/>
              <a:buAutoNum type="arabicPeriod"/>
            </a:pPr>
            <a:r>
              <a:rPr lang="en-US" sz="2800" dirty="0"/>
              <a:t>Loops in </a:t>
            </a:r>
            <a:r>
              <a:rPr lang="en-US" sz="2800" dirty="0" smtClean="0"/>
              <a:t>JavaScript (</a:t>
            </a:r>
            <a:r>
              <a:rPr lang="en-US" sz="2800" dirty="0">
                <a:solidFill>
                  <a:schemeClr val="accent5">
                    <a:lumMod val="20000"/>
                    <a:lumOff val="80000"/>
                  </a:schemeClr>
                </a:solidFill>
                <a:cs typeface="Consolas" pitchFamily="49" charset="0"/>
              </a:rPr>
              <a:t>Same as in C#, Java, C++ </a:t>
            </a:r>
            <a:r>
              <a:rPr lang="en-US" sz="2800" dirty="0" smtClean="0">
                <a:solidFill>
                  <a:schemeClr val="accent5">
                    <a:lumMod val="20000"/>
                    <a:lumOff val="80000"/>
                  </a:schemeClr>
                </a:solidFill>
                <a:cs typeface="Consolas" pitchFamily="49" charset="0"/>
              </a:rPr>
              <a:t>)</a:t>
            </a:r>
            <a:endParaRPr lang="en-US" sz="2800" dirty="0" smtClean="0"/>
          </a:p>
          <a:p>
            <a:pPr lvl="1">
              <a:lnSpc>
                <a:spcPct val="100000"/>
              </a:lnSpc>
            </a:pPr>
            <a:r>
              <a:rPr lang="en-US" sz="2800" dirty="0" smtClean="0"/>
              <a:t>Functional </a:t>
            </a:r>
            <a:r>
              <a:rPr lang="en-US" sz="2800" dirty="0" err="1" smtClean="0"/>
              <a:t>forEach</a:t>
            </a:r>
            <a:r>
              <a:rPr lang="en-US" sz="2800" smtClean="0"/>
              <a:t>()</a:t>
            </a:r>
            <a:endParaRPr lang="en-US" sz="2800" dirty="0" smtClean="0"/>
          </a:p>
          <a:p>
            <a:pPr marL="514350" indent="-514350">
              <a:lnSpc>
                <a:spcPct val="100000"/>
              </a:lnSpc>
              <a:buFont typeface="+mj-lt"/>
              <a:buAutoNum type="arabicPeriod"/>
            </a:pPr>
            <a:r>
              <a:rPr lang="en-US" sz="2800" noProof="1" smtClean="0"/>
              <a:t>Arrays in </a:t>
            </a:r>
            <a:r>
              <a:rPr lang="en-US" sz="2800" noProof="1"/>
              <a:t>JavaScript </a:t>
            </a:r>
          </a:p>
          <a:p>
            <a:pPr marL="761946" lvl="1" indent="-457200">
              <a:lnSpc>
                <a:spcPct val="100000"/>
              </a:lnSpc>
            </a:pPr>
            <a:r>
              <a:rPr lang="en-US" sz="2800" noProof="1" smtClean="0"/>
              <a:t>We can have array of elements from different types</a:t>
            </a:r>
            <a:endParaRPr lang="en-US" sz="2800" noProof="1"/>
          </a:p>
          <a:p>
            <a:pPr marL="447675" indent="-447675">
              <a:lnSpc>
                <a:spcPct val="100000"/>
              </a:lnSpc>
              <a:buFont typeface="+mj-lt"/>
              <a:buAutoNum type="arabicPeriod"/>
              <a:tabLst/>
            </a:pPr>
            <a:r>
              <a:rPr lang="en-US" sz="2800" noProof="1"/>
              <a:t>Dynamic Arrays, </a:t>
            </a:r>
            <a:r>
              <a:rPr lang="en-US" sz="2800" noProof="1" smtClean="0"/>
              <a:t>Associative Arrays, Sorting</a:t>
            </a:r>
            <a:endParaRPr lang="en-US" sz="2800" noProof="1"/>
          </a:p>
          <a:p>
            <a:pPr marL="514350" indent="-514350">
              <a:lnSpc>
                <a:spcPct val="100000"/>
              </a:lnSpc>
              <a:buFont typeface="+mj-lt"/>
              <a:buAutoNum type="arabicPeriod"/>
            </a:pPr>
            <a:r>
              <a:rPr lang="en-US" sz="2800" dirty="0" smtClean="0"/>
              <a:t>Strings in JavaScript </a:t>
            </a:r>
          </a:p>
          <a:p>
            <a:pPr lvl="1">
              <a:lnSpc>
                <a:spcPct val="100000"/>
              </a:lnSpc>
            </a:pPr>
            <a:r>
              <a:rPr lang="en-US" sz="2800" dirty="0" smtClean="0"/>
              <a:t>String </a:t>
            </a:r>
            <a:r>
              <a:rPr lang="en-US" sz="2800" dirty="0"/>
              <a:t>Concatenation, String </a:t>
            </a:r>
            <a:r>
              <a:rPr lang="en-US" sz="2800" dirty="0" smtClean="0"/>
              <a:t>Wrapper, HTML Escaping</a:t>
            </a:r>
          </a:p>
          <a:p>
            <a:pPr marL="514350" indent="-514350">
              <a:lnSpc>
                <a:spcPct val="100000"/>
              </a:lnSpc>
              <a:buFont typeface="+mj-lt"/>
              <a:buAutoNum type="arabicPeriod"/>
            </a:pPr>
            <a:r>
              <a:rPr lang="en-US" sz="2800" dirty="0"/>
              <a:t>Objects in </a:t>
            </a:r>
            <a:r>
              <a:rPr lang="en-US" sz="2800" dirty="0" smtClean="0"/>
              <a:t>JavaScript</a:t>
            </a:r>
          </a:p>
          <a:p>
            <a:pPr marL="514350" indent="-514350">
              <a:lnSpc>
                <a:spcPct val="100000"/>
              </a:lnSpc>
              <a:buFont typeface="+mj-lt"/>
              <a:buAutoNum type="arabicPeriod"/>
            </a:pPr>
            <a:r>
              <a:rPr lang="en-US" sz="2800" dirty="0" smtClean="0"/>
              <a:t>Lo-Dash Library for performance</a:t>
            </a:r>
            <a:endParaRPr lang="en-US" sz="3200" dirty="0"/>
          </a:p>
        </p:txBody>
      </p:sp>
      <p:sp>
        <p:nvSpPr>
          <p:cNvPr id="4" name="Title 3"/>
          <p:cNvSpPr>
            <a:spLocks noGrp="1"/>
          </p:cNvSpPr>
          <p:nvPr>
            <p:ph type="title"/>
          </p:nvPr>
        </p:nvSpPr>
        <p:spPr/>
        <p:txBody>
          <a:bodyPr>
            <a:normAutofit/>
          </a:bodyPr>
          <a:lstStyle/>
          <a:p>
            <a:r>
              <a:rPr lang="en-US" dirty="0" smtClean="0"/>
              <a:t>Summary</a:t>
            </a:r>
            <a:endParaRPr lang="en-US" dirty="0"/>
          </a:p>
        </p:txBody>
      </p:sp>
      <p:pic>
        <p:nvPicPr>
          <p:cNvPr id="11" name="Picture 4" descr="D:\_WORK PROJECTS\Nakov\Presentation Slides Design\Question Summary Slide\Store\minions summary cop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1252" y="1371600"/>
            <a:ext cx="3224360" cy="3224360"/>
          </a:xfrm>
          <a:prstGeom prst="rect">
            <a:avLst/>
          </a:prstGeom>
          <a:noFill/>
        </p:spPr>
      </p:pic>
      <p:grpSp>
        <p:nvGrpSpPr>
          <p:cNvPr id="7" name="Group 6"/>
          <p:cNvGrpSpPr/>
          <p:nvPr/>
        </p:nvGrpSpPr>
        <p:grpSpPr>
          <a:xfrm>
            <a:off x="8679815" y="4720435"/>
            <a:ext cx="3081986" cy="1628125"/>
            <a:chOff x="998778" y="2709000"/>
            <a:chExt cx="7687634" cy="3510730"/>
          </a:xfrm>
        </p:grpSpPr>
        <p:pic>
          <p:nvPicPr>
            <p:cNvPr id="8" name="Picture 4"/>
            <p:cNvPicPr>
              <a:picLocks noChangeAspect="1" noChangeArrowheads="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98778" y="2709000"/>
              <a:ext cx="7687634" cy="3510730"/>
            </a:xfrm>
            <a:prstGeom prst="rect">
              <a:avLst/>
            </a:prstGeom>
            <a:ln>
              <a:noFill/>
            </a:ln>
            <a:effectLst>
              <a:softEdge rad="112500"/>
            </a:effectLst>
          </p:spPr>
        </p:pic>
        <p:sp>
          <p:nvSpPr>
            <p:cNvPr id="10" name="TextBox 9"/>
            <p:cNvSpPr txBox="1"/>
            <p:nvPr/>
          </p:nvSpPr>
          <p:spPr>
            <a:xfrm rot="21361232">
              <a:off x="1603866" y="3732944"/>
              <a:ext cx="6576452" cy="1327851"/>
            </a:xfrm>
            <a:prstGeom prst="rect">
              <a:avLst/>
            </a:prstGeom>
            <a:noFill/>
          </p:spPr>
          <p:txBody>
            <a:bodyPr wrap="none" rtlCol="0">
              <a:prstTxWarp prst="textCascadeUp">
                <a:avLst/>
              </a:prstTxWarp>
              <a:spAutoFit/>
            </a:bodyPr>
            <a:lstStyle/>
            <a:p>
              <a:r>
                <a:rPr lang="en-US" sz="10700" b="1" dirty="0" smtClean="0">
                  <a:ln w="3175">
                    <a:solidFill>
                      <a:srgbClr val="FFFFFF">
                        <a:alpha val="50000"/>
                      </a:srgbClr>
                    </a:solidFill>
                    <a:prstDash val="solid"/>
                  </a:ln>
                  <a:solidFill>
                    <a:schemeClr val="accent1">
                      <a:lumMod val="40000"/>
                      <a:lumOff val="60000"/>
                      <a:alpha val="49804"/>
                    </a:schemeClr>
                  </a:solidFill>
                  <a:effectLst>
                    <a:outerShdw blurRad="88900" sx="102000" sy="102000" algn="ctr" rotWithShape="0">
                      <a:prstClr val="black"/>
                    </a:outerShdw>
                  </a:effectLst>
                </a:rPr>
                <a:t>JS Basics</a:t>
              </a:r>
              <a:endParaRPr lang="en-US" sz="10700" b="1" dirty="0">
                <a:ln w="3175">
                  <a:solidFill>
                    <a:srgbClr val="FFFFFF">
                      <a:alpha val="50000"/>
                    </a:srgbClr>
                  </a:solidFill>
                  <a:prstDash val="solid"/>
                </a:ln>
                <a:solidFill>
                  <a:schemeClr val="accent1">
                    <a:lumMod val="40000"/>
                    <a:lumOff val="60000"/>
                    <a:alpha val="49804"/>
                  </a:schemeClr>
                </a:solidFill>
                <a:effectLst>
                  <a:outerShdw blurRad="88900" sx="102000" sy="102000" algn="ctr" rotWithShape="0">
                    <a:prstClr val="black"/>
                  </a:outerShdw>
                </a:effectLst>
              </a:endParaRPr>
            </a:p>
          </p:txBody>
        </p:sp>
      </p:grpSp>
    </p:spTree>
    <p:extLst>
      <p:ext uri="{BB962C8B-B14F-4D97-AF65-F5344CB8AC3E}">
        <p14:creationId xmlns:p14="http://schemas.microsoft.com/office/powerpoint/2010/main" val="2284383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hlinkClick r:id="rId3"/>
              </a:rPr>
              <a:t>https://softuni.bg/courses/javascript-basics</a:t>
            </a:r>
            <a:endParaRPr lang="en-US" dirty="0"/>
          </a:p>
        </p:txBody>
      </p:sp>
      <p:sp>
        <p:nvSpPr>
          <p:cNvPr id="3" name="Title 2"/>
          <p:cNvSpPr>
            <a:spLocks noGrp="1"/>
          </p:cNvSpPr>
          <p:nvPr>
            <p:ph type="title"/>
          </p:nvPr>
        </p:nvSpPr>
        <p:spPr>
          <a:xfrm>
            <a:off x="188815" y="117000"/>
            <a:ext cx="9531686" cy="797400"/>
          </a:xfrm>
        </p:spPr>
        <p:txBody>
          <a:bodyPr>
            <a:normAutofit/>
          </a:bodyPr>
          <a:lstStyle/>
          <a:p>
            <a:r>
              <a:rPr lang="en-US" dirty="0"/>
              <a:t>Loops, Arrays and Strings</a:t>
            </a:r>
          </a:p>
        </p:txBody>
      </p:sp>
      <p:pic>
        <p:nvPicPr>
          <p:cNvPr id="4" name="Picture 3">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297" y="1424940"/>
            <a:ext cx="2203729" cy="784654"/>
          </a:xfrm>
          <a:prstGeom prst="roundRect">
            <a:avLst>
              <a:gd name="adj" fmla="val 3159"/>
            </a:avLst>
          </a:prstGeom>
          <a:extLst>
            <a:ext uri="{909E8E84-426E-40DD-AFC4-6F175D3DCCD1}">
              <a14:hiddenFill xmlns:a14="http://schemas.microsoft.com/office/drawing/2010/main">
                <a:solidFill>
                  <a:srgbClr val="FFFFFF"/>
                </a:solidFill>
              </a14:hiddenFill>
            </a:ext>
          </a:extLst>
        </p:spPr>
      </p:pic>
      <p:pic>
        <p:nvPicPr>
          <p:cNvPr id="5" name="Picture 4">
            <a:hlinkClick r:id="rId6"/>
          </p:cNvPr>
          <p:cNvPicPr>
            <a:picLocks noChangeAspect="1"/>
          </p:cNvPicPr>
          <p:nvPr/>
        </p:nvPicPr>
        <p:blipFill>
          <a:blip r:embed="rId7"/>
          <a:stretch>
            <a:fillRect/>
          </a:stretch>
        </p:blipFill>
        <p:spPr>
          <a:xfrm>
            <a:off x="455612" y="1424940"/>
            <a:ext cx="1710402" cy="784860"/>
          </a:xfrm>
          <a:prstGeom prst="roundRect">
            <a:avLst>
              <a:gd name="adj" fmla="val 3159"/>
            </a:avLst>
          </a:prstGeom>
        </p:spPr>
      </p:pic>
      <p:pic>
        <p:nvPicPr>
          <p:cNvPr id="6" name="Picture 5">
            <a:hlinkClick r:id="rId8"/>
          </p:cNvPr>
          <p:cNvPicPr>
            <a:picLocks noChangeAspect="1"/>
          </p:cNvPicPr>
          <p:nvPr/>
        </p:nvPicPr>
        <p:blipFill>
          <a:blip r:embed="rId9"/>
          <a:stretch>
            <a:fillRect/>
          </a:stretch>
        </p:blipFill>
        <p:spPr>
          <a:xfrm>
            <a:off x="2392052" y="1424940"/>
            <a:ext cx="2372207" cy="784654"/>
          </a:xfrm>
          <a:prstGeom prst="roundRect">
            <a:avLst>
              <a:gd name="adj" fmla="val 3159"/>
            </a:avLst>
          </a:prstGeom>
        </p:spPr>
      </p:pic>
      <p:pic>
        <p:nvPicPr>
          <p:cNvPr id="7" name="Picture 6">
            <a:hlinkClick r:id="rId10"/>
          </p:cNvPr>
          <p:cNvPicPr>
            <a:picLocks noChangeAspect="1"/>
          </p:cNvPicPr>
          <p:nvPr/>
        </p:nvPicPr>
        <p:blipFill>
          <a:blip r:embed="rId11"/>
          <a:stretch>
            <a:fillRect/>
          </a:stretch>
        </p:blipFill>
        <p:spPr>
          <a:xfrm>
            <a:off x="9689561" y="1424940"/>
            <a:ext cx="1991815" cy="784654"/>
          </a:xfrm>
          <a:prstGeom prst="roundRect">
            <a:avLst>
              <a:gd name="adj" fmla="val 3159"/>
            </a:avLst>
          </a:prstGeom>
        </p:spPr>
      </p:pic>
      <p:pic>
        <p:nvPicPr>
          <p:cNvPr id="8" name="Picture 7">
            <a:hlinkClick r:id="rId12"/>
          </p:cNvPr>
          <p:cNvPicPr>
            <a:picLocks noChangeAspect="1"/>
          </p:cNvPicPr>
          <p:nvPr/>
        </p:nvPicPr>
        <p:blipFill>
          <a:blip r:embed="rId13"/>
          <a:stretch>
            <a:fillRect/>
          </a:stretch>
        </p:blipFill>
        <p:spPr>
          <a:xfrm>
            <a:off x="7420064" y="1424940"/>
            <a:ext cx="2043459" cy="784654"/>
          </a:xfrm>
          <a:prstGeom prst="roundRect">
            <a:avLst>
              <a:gd name="adj" fmla="val 3159"/>
            </a:avLst>
          </a:prstGeom>
        </p:spPr>
      </p:pic>
      <p:pic>
        <p:nvPicPr>
          <p:cNvPr id="9" name="Picture 8">
            <a:hlinkClick r:id="rId14"/>
          </p:cNvPr>
          <p:cNvPicPr>
            <a:picLocks noChangeAspect="1"/>
          </p:cNvPicPr>
          <p:nvPr/>
        </p:nvPicPr>
        <p:blipFill>
          <a:blip r:embed="rId15"/>
          <a:stretch>
            <a:fillRect/>
          </a:stretch>
        </p:blipFill>
        <p:spPr>
          <a:xfrm>
            <a:off x="455612" y="5676828"/>
            <a:ext cx="2856368" cy="723768"/>
          </a:xfrm>
          <a:prstGeom prst="roundRect">
            <a:avLst>
              <a:gd name="adj" fmla="val 3159"/>
            </a:avLst>
          </a:prstGeom>
        </p:spPr>
      </p:pic>
      <p:pic>
        <p:nvPicPr>
          <p:cNvPr id="10" name="Picture 9">
            <a:hlinkClick r:id="rId16"/>
          </p:cNvPr>
          <p:cNvPicPr>
            <a:picLocks noChangeAspect="1"/>
          </p:cNvPicPr>
          <p:nvPr/>
        </p:nvPicPr>
        <p:blipFill>
          <a:blip r:embed="rId17"/>
          <a:stretch>
            <a:fillRect/>
          </a:stretch>
        </p:blipFill>
        <p:spPr>
          <a:xfrm>
            <a:off x="3587388" y="5754396"/>
            <a:ext cx="2947601" cy="568632"/>
          </a:xfrm>
          <a:prstGeom prst="roundRect">
            <a:avLst>
              <a:gd name="adj" fmla="val 3159"/>
            </a:avLst>
          </a:prstGeom>
        </p:spPr>
      </p:pic>
    </p:spTree>
    <p:extLst>
      <p:ext uri="{BB962C8B-B14F-4D97-AF65-F5344CB8AC3E}">
        <p14:creationId xmlns:p14="http://schemas.microsoft.com/office/powerpoint/2010/main" val="290639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License</a:t>
            </a:r>
            <a:endParaRPr lang="en-US" dirty="0"/>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a:t>
            </a:r>
            <a:r>
              <a:rPr lang="en-US" dirty="0" smtClean="0"/>
              <a:t>course (slides, examples, demos, videos, homework, etc.)</a:t>
            </a:r>
            <a:br>
              <a:rPr lang="en-US" dirty="0" smtClean="0"/>
            </a:br>
            <a:r>
              <a:rPr lang="en-US" dirty="0" smtClean="0"/>
              <a:t>is </a:t>
            </a:r>
            <a:r>
              <a:rPr lang="en-US" dirty="0"/>
              <a:t>licensed </a:t>
            </a:r>
            <a:r>
              <a:rPr lang="en-US" dirty="0" smtClean="0"/>
              <a:t>under </a:t>
            </a:r>
            <a:r>
              <a:rPr lang="en-US" dirty="0"/>
              <a:t>the "</a:t>
            </a:r>
            <a:r>
              <a:rPr lang="en-US" dirty="0">
                <a:hlinkClick r:id="rId3"/>
              </a:rPr>
              <a:t>Creative Commons </a:t>
            </a:r>
            <a:r>
              <a:rPr lang="en-US" noProof="1" smtClean="0">
                <a:hlinkClick r:id="rId3"/>
              </a:rPr>
              <a:t>Attribution-NonCommercial-ShareAlike</a:t>
            </a:r>
            <a:r>
              <a:rPr lang="en-US" dirty="0" smtClean="0">
                <a:hlinkClick r:id="rId3"/>
              </a:rPr>
              <a:t> </a:t>
            </a:r>
            <a:r>
              <a:rPr lang="en-US" dirty="0">
                <a:hlinkClick r:id="rId3"/>
              </a:rPr>
              <a:t>4.0 International</a:t>
            </a:r>
            <a:r>
              <a:rPr lang="en-US" dirty="0"/>
              <a:t>" </a:t>
            </a:r>
            <a:r>
              <a:rPr lang="en-US" dirty="0" smtClean="0"/>
              <a:t>license</a:t>
            </a:r>
            <a:endParaRPr lang="en-US" sz="2000"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smtClean="0"/>
              <a:t>Attribution: this work may contain portions from</a:t>
            </a:r>
          </a:p>
          <a:p>
            <a:pPr lvl="1"/>
            <a:r>
              <a:rPr lang="en-US" sz="2000" dirty="0"/>
              <a:t>“</a:t>
            </a:r>
            <a:r>
              <a:rPr lang="en-US" sz="2000" dirty="0">
                <a:hlinkClick r:id="rId5"/>
              </a:rPr>
              <a:t>JavaScript Basics</a:t>
            </a:r>
            <a:r>
              <a:rPr lang="en-US" sz="2000" dirty="0"/>
              <a:t>" course by </a:t>
            </a:r>
            <a:r>
              <a:rPr lang="en-US" sz="2000" noProof="1"/>
              <a:t>Telerik Academy</a:t>
            </a:r>
            <a:r>
              <a:rPr lang="en-US" sz="2000" dirty="0"/>
              <a:t> under </a:t>
            </a:r>
            <a:r>
              <a:rPr lang="en-US" sz="2000" dirty="0">
                <a:hlinkClick r:id="rId6"/>
              </a:rPr>
              <a:t>CC-BY-NC-SA</a:t>
            </a:r>
            <a:r>
              <a:rPr lang="en-US" sz="2000" dirty="0"/>
              <a:t> license</a:t>
            </a:r>
          </a:p>
        </p:txBody>
      </p:sp>
    </p:spTree>
    <p:extLst>
      <p:ext uri="{BB962C8B-B14F-4D97-AF65-F5344CB8AC3E}">
        <p14:creationId xmlns:p14="http://schemas.microsoft.com/office/powerpoint/2010/main" val="1566987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smtClean="0"/>
              <a:t>Software University Foundation – </a:t>
            </a:r>
            <a:r>
              <a:rPr lang="en-US" sz="3200" noProof="1" smtClean="0">
                <a:hlinkClick r:id="rId3"/>
              </a:rPr>
              <a:t>softuni.org</a:t>
            </a:r>
            <a:endParaRPr lang="en-US" sz="3200" noProof="1" smtClean="0"/>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smtClean="0"/>
              <a:t>Software University </a:t>
            </a:r>
            <a:r>
              <a:rPr lang="en-US" dirty="0"/>
              <a:t>@ </a:t>
            </a:r>
            <a:r>
              <a:rPr lang="en-US" dirty="0" smtClean="0"/>
              <a:t>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smtClean="0"/>
              <a:t>Software </a:t>
            </a:r>
            <a:r>
              <a:rPr lang="en-US" dirty="0"/>
              <a:t>University @ </a:t>
            </a:r>
            <a:r>
              <a:rPr lang="en-US" dirty="0" smtClean="0"/>
              <a:t>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smtClean="0"/>
              <a:t>Software University Forums – </a:t>
            </a:r>
            <a:r>
              <a:rPr lang="en-US" dirty="0">
                <a:hlinkClick r:id="rId7"/>
              </a:rPr>
              <a:t>forum.softuni.bg</a:t>
            </a:r>
            <a:endParaRPr lang="en-US" noProof="1"/>
          </a:p>
        </p:txBody>
      </p:sp>
      <p:pic>
        <p:nvPicPr>
          <p:cNvPr id="9" name="Picture 8" title="Software University">
            <a:hlinkClick r:id="rId4" tooltip="Software University"/>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val="0"/>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9334" y="5540172"/>
            <a:ext cx="970156" cy="965726"/>
          </a:xfrm>
          <a:prstGeom prst="rect">
            <a:avLst/>
          </a:prstGeom>
        </p:spPr>
      </p:pic>
    </p:spTree>
    <p:extLst>
      <p:ext uri="{BB962C8B-B14F-4D97-AF65-F5344CB8AC3E}">
        <p14:creationId xmlns:p14="http://schemas.microsoft.com/office/powerpoint/2010/main" val="3608938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0</TotalTime>
  <Words>4679</Words>
  <Application>Microsoft Office PowerPoint</Application>
  <PresentationFormat>Custom</PresentationFormat>
  <Paragraphs>860</Paragraphs>
  <Slides>93</Slides>
  <Notes>21</Notes>
  <HiddenSlides>0</HiddenSlides>
  <MMClips>0</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SoftUni 16x9</vt:lpstr>
      <vt:lpstr>PowerPoint Presentation</vt:lpstr>
      <vt:lpstr>Table of Contents</vt:lpstr>
      <vt:lpstr>Loops</vt:lpstr>
      <vt:lpstr>Types of Loops in JS</vt:lpstr>
      <vt:lpstr>How To Use While Loop?</vt:lpstr>
      <vt:lpstr>Using Do-While Loop</vt:lpstr>
      <vt:lpstr>For Loop – Definition</vt:lpstr>
      <vt:lpstr>Using break Operator</vt:lpstr>
      <vt:lpstr>for-in Loop</vt:lpstr>
      <vt:lpstr>What is for-in Loop?</vt:lpstr>
      <vt:lpstr>For-in Loop</vt:lpstr>
      <vt:lpstr>for-in Loop</vt:lpstr>
      <vt:lpstr>Arrays</vt:lpstr>
      <vt:lpstr>What are Arrays?</vt:lpstr>
      <vt:lpstr>Creating Arrays </vt:lpstr>
      <vt:lpstr>Creating Arrays in JavaScript</vt:lpstr>
      <vt:lpstr>Declare and Initialize Arrays</vt:lpstr>
      <vt:lpstr>PowerPoint Presentation</vt:lpstr>
      <vt:lpstr>How to Access Array Element?</vt:lpstr>
      <vt:lpstr>Working with  Arrays</vt:lpstr>
      <vt:lpstr>Processing Arrays Using for-Loop</vt:lpstr>
      <vt:lpstr>Processing Arrays: for-in</vt:lpstr>
      <vt:lpstr>Traversing Arrays Using for-in – Example</vt:lpstr>
      <vt:lpstr>Using forEach function</vt:lpstr>
      <vt:lpstr>Processing Arrays</vt:lpstr>
      <vt:lpstr>Arrays in JS are Dynamic (Resizable)</vt:lpstr>
      <vt:lpstr>Append / Insert / Delete from Array</vt:lpstr>
      <vt:lpstr>Array filter()</vt:lpstr>
      <vt:lpstr>Array map()</vt:lpstr>
      <vt:lpstr>Push / Pop / Unshift / Shift</vt:lpstr>
      <vt:lpstr>Sorting Arrays</vt:lpstr>
      <vt:lpstr>Sorting Arrays in JavaScript</vt:lpstr>
      <vt:lpstr>Sorting Arrays with Compare Function</vt:lpstr>
      <vt:lpstr>Sorting Arrays</vt:lpstr>
      <vt:lpstr>Other Array Functions</vt:lpstr>
      <vt:lpstr>Other Array Functions</vt:lpstr>
      <vt:lpstr>Other Array Functions (2)</vt:lpstr>
      <vt:lpstr>Other Array Functions</vt:lpstr>
      <vt:lpstr>Arrays – Additional Information</vt:lpstr>
      <vt:lpstr>Associative Arrays</vt:lpstr>
      <vt:lpstr>Associative Arrays (Maps, Dictionaries)</vt:lpstr>
      <vt:lpstr>Associative Arrays in JavaScript</vt:lpstr>
      <vt:lpstr>Processing Associative Arrays</vt:lpstr>
      <vt:lpstr>Strings</vt:lpstr>
      <vt:lpstr>Strings in JavaScript</vt:lpstr>
      <vt:lpstr>String Methods</vt:lpstr>
      <vt:lpstr>String Methods (2)</vt:lpstr>
      <vt:lpstr>String Methods (3)</vt:lpstr>
      <vt:lpstr>String Methods (4)</vt:lpstr>
      <vt:lpstr>String Methods (5)</vt:lpstr>
      <vt:lpstr>String Methods</vt:lpstr>
      <vt:lpstr>String Wrapper</vt:lpstr>
      <vt:lpstr>From Object to Primitive Type</vt:lpstr>
      <vt:lpstr>String Concatenation</vt:lpstr>
      <vt:lpstr>HTML Escaping</vt:lpstr>
      <vt:lpstr>String Escaping</vt:lpstr>
      <vt:lpstr>String Escaping (2)</vt:lpstr>
      <vt:lpstr>HTML Escaping</vt:lpstr>
      <vt:lpstr>Object Types and Objects</vt:lpstr>
      <vt:lpstr>What are Objects?</vt:lpstr>
      <vt:lpstr>What are Objects? (2)</vt:lpstr>
      <vt:lpstr>Objects Represent</vt:lpstr>
      <vt:lpstr>What is an Object Type (Class)?</vt:lpstr>
      <vt:lpstr>Object Types</vt:lpstr>
      <vt:lpstr>Objects</vt:lpstr>
      <vt:lpstr>Object Types and Objects – Example</vt:lpstr>
      <vt:lpstr>JavaScript Objects Overview</vt:lpstr>
      <vt:lpstr>Objects Overview</vt:lpstr>
      <vt:lpstr>Objects in JS – Example</vt:lpstr>
      <vt:lpstr>Objects and Properties</vt:lpstr>
      <vt:lpstr>Object and Primitive Types</vt:lpstr>
      <vt:lpstr>Reference and Primitive Types</vt:lpstr>
      <vt:lpstr>Reference and Primitive Types (2)</vt:lpstr>
      <vt:lpstr>Primitive Types</vt:lpstr>
      <vt:lpstr>Primitive Types – Example</vt:lpstr>
      <vt:lpstr>Primitive and Reference Types in JS</vt:lpstr>
      <vt:lpstr>Object Type</vt:lpstr>
      <vt:lpstr>Object Cloning</vt:lpstr>
      <vt:lpstr>Object Types</vt:lpstr>
      <vt:lpstr>JSON Objects</vt:lpstr>
      <vt:lpstr>JSON Objects</vt:lpstr>
      <vt:lpstr>JS Object ↔ JSON String</vt:lpstr>
      <vt:lpstr>Building a JSON Object</vt:lpstr>
      <vt:lpstr>JSON Building Function</vt:lpstr>
      <vt:lpstr>JSON Objects</vt:lpstr>
      <vt:lpstr>Lo-Dash</vt:lpstr>
      <vt:lpstr>What is lodash.js?</vt:lpstr>
      <vt:lpstr>What do we use Lo-Dash for?</vt:lpstr>
      <vt:lpstr>Lo-Dash</vt:lpstr>
      <vt:lpstr>Summary</vt:lpstr>
      <vt:lpstr>Loops, Arrays and Strings</vt:lpstr>
      <vt:lpstr>License</vt:lpstr>
      <vt:lpstr>Free Trainings @ Software University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Loops, Arrays and Strings in JavaScript</dc:title>
  <dc:subject>Software Development Course</dc:subject>
  <dc:creator/>
  <cp:keywords>loops, arrays, strings, JavaScript, JS, SoftUni, Software University, programming, software development, software engineering, course</cp:keywords>
  <dc:description>Software University Foundation - http://softuni.org</dc:description>
  <cp:lastModifiedBy/>
  <cp:revision>1</cp:revision>
  <dcterms:created xsi:type="dcterms:W3CDTF">2014-01-02T17:00:34Z</dcterms:created>
  <dcterms:modified xsi:type="dcterms:W3CDTF">2015-03-16T19:38:08Z</dcterms:modified>
  <cp:category>JavaScript, JS, programming;computer programming;software development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